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omments/comment2.xml" ContentType="application/vnd.openxmlformats-officedocument.presentationml.comment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3" r:id="rId2"/>
    <p:sldMasterId id="2147483717" r:id="rId3"/>
    <p:sldMasterId id="2147483731" r:id="rId4"/>
    <p:sldMasterId id="2147483745" r:id="rId5"/>
    <p:sldMasterId id="2147483758" r:id="rId6"/>
    <p:sldMasterId id="2147483784" r:id="rId7"/>
    <p:sldMasterId id="2147483798" r:id="rId8"/>
  </p:sldMasterIdLst>
  <p:notesMasterIdLst>
    <p:notesMasterId r:id="rId92"/>
  </p:notesMasterIdLst>
  <p:handoutMasterIdLst>
    <p:handoutMasterId r:id="rId93"/>
  </p:handoutMasterIdLst>
  <p:sldIdLst>
    <p:sldId id="537" r:id="rId9"/>
    <p:sldId id="558" r:id="rId10"/>
    <p:sldId id="559" r:id="rId11"/>
    <p:sldId id="544" r:id="rId12"/>
    <p:sldId id="385" r:id="rId13"/>
    <p:sldId id="523" r:id="rId14"/>
    <p:sldId id="529" r:id="rId15"/>
    <p:sldId id="326" r:id="rId16"/>
    <p:sldId id="552" r:id="rId17"/>
    <p:sldId id="327" r:id="rId18"/>
    <p:sldId id="328" r:id="rId19"/>
    <p:sldId id="401" r:id="rId20"/>
    <p:sldId id="402" r:id="rId21"/>
    <p:sldId id="403" r:id="rId22"/>
    <p:sldId id="404" r:id="rId23"/>
    <p:sldId id="405" r:id="rId24"/>
    <p:sldId id="406" r:id="rId25"/>
    <p:sldId id="395" r:id="rId26"/>
    <p:sldId id="321" r:id="rId27"/>
    <p:sldId id="329" r:id="rId28"/>
    <p:sldId id="292" r:id="rId29"/>
    <p:sldId id="381" r:id="rId30"/>
    <p:sldId id="557" r:id="rId31"/>
    <p:sldId id="331" r:id="rId32"/>
    <p:sldId id="354" r:id="rId33"/>
    <p:sldId id="396" r:id="rId34"/>
    <p:sldId id="556" r:id="rId35"/>
    <p:sldId id="373" r:id="rId36"/>
    <p:sldId id="400" r:id="rId37"/>
    <p:sldId id="355" r:id="rId38"/>
    <p:sldId id="359" r:id="rId39"/>
    <p:sldId id="360" r:id="rId40"/>
    <p:sldId id="374" r:id="rId41"/>
    <p:sldId id="540" r:id="rId42"/>
    <p:sldId id="362" r:id="rId43"/>
    <p:sldId id="535" r:id="rId44"/>
    <p:sldId id="534" r:id="rId45"/>
    <p:sldId id="363" r:id="rId46"/>
    <p:sldId id="365" r:id="rId47"/>
    <p:sldId id="378" r:id="rId48"/>
    <p:sldId id="379" r:id="rId49"/>
    <p:sldId id="507" r:id="rId50"/>
    <p:sldId id="508" r:id="rId51"/>
    <p:sldId id="407" r:id="rId52"/>
    <p:sldId id="376" r:id="rId53"/>
    <p:sldId id="397" r:id="rId54"/>
    <p:sldId id="375" r:id="rId55"/>
    <p:sldId id="366" r:id="rId56"/>
    <p:sldId id="368" r:id="rId57"/>
    <p:sldId id="398" r:id="rId58"/>
    <p:sldId id="369" r:id="rId59"/>
    <p:sldId id="370" r:id="rId60"/>
    <p:sldId id="541" r:id="rId61"/>
    <p:sldId id="542" r:id="rId62"/>
    <p:sldId id="371" r:id="rId63"/>
    <p:sldId id="520" r:id="rId64"/>
    <p:sldId id="519" r:id="rId65"/>
    <p:sldId id="333" r:id="rId66"/>
    <p:sldId id="357" r:id="rId67"/>
    <p:sldId id="514" r:id="rId68"/>
    <p:sldId id="339" r:id="rId69"/>
    <p:sldId id="509" r:id="rId70"/>
    <p:sldId id="510" r:id="rId71"/>
    <p:sldId id="522" r:id="rId72"/>
    <p:sldId id="521" r:id="rId73"/>
    <p:sldId id="528" r:id="rId74"/>
    <p:sldId id="338" r:id="rId75"/>
    <p:sldId id="515" r:id="rId76"/>
    <p:sldId id="516" r:id="rId77"/>
    <p:sldId id="517" r:id="rId78"/>
    <p:sldId id="309" r:id="rId79"/>
    <p:sldId id="553" r:id="rId80"/>
    <p:sldId id="545" r:id="rId81"/>
    <p:sldId id="511" r:id="rId82"/>
    <p:sldId id="394" r:id="rId83"/>
    <p:sldId id="536" r:id="rId84"/>
    <p:sldId id="531" r:id="rId85"/>
    <p:sldId id="533" r:id="rId86"/>
    <p:sldId id="560" r:id="rId87"/>
    <p:sldId id="547" r:id="rId88"/>
    <p:sldId id="415" r:id="rId89"/>
    <p:sldId id="271" r:id="rId90"/>
    <p:sldId id="417" r:id="rId9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SHA 2" initials="OSHA-2" lastIdx="6" clrIdx="0"/>
  <p:cmAuthor id="1" name="OSHA_User" initials="O"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0000FF"/>
    <a:srgbClr val="CCECFF"/>
    <a:srgbClr val="CCFFFF"/>
    <a:srgbClr val="66CCFF"/>
    <a:srgbClr val="FFFF00"/>
    <a:srgbClr val="008000"/>
    <a:srgbClr val="000000"/>
    <a:srgbClr val="D9EAE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8" autoAdjust="0"/>
    <p:restoredTop sz="49338" autoAdjust="0"/>
  </p:normalViewPr>
  <p:slideViewPr>
    <p:cSldViewPr>
      <p:cViewPr>
        <p:scale>
          <a:sx n="25" d="100"/>
          <a:sy n="25" d="100"/>
        </p:scale>
        <p:origin x="-2885" y="-37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50" d="100"/>
        <a:sy n="150" d="100"/>
      </p:scale>
      <p:origin x="0" y="0"/>
    </p:cViewPr>
  </p:sorterViewPr>
  <p:notesViewPr>
    <p:cSldViewPr>
      <p:cViewPr varScale="1">
        <p:scale>
          <a:sx n="68" d="100"/>
          <a:sy n="68" d="100"/>
        </p:scale>
        <p:origin x="-2808" y="-120"/>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6-01-12T13:39:51.155" idx="5">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06-01-12T13:39:51.155" idx="7">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5" tIns="46813" rIns="93625" bIns="46813" numCol="1" anchor="t" anchorCtr="0" compatLnSpc="1">
            <a:prstTxWarp prst="textNoShape">
              <a:avLst/>
            </a:prstTxWarp>
          </a:bodyPr>
          <a:lstStyle>
            <a:lvl1pPr>
              <a:defRPr sz="1200"/>
            </a:lvl1pPr>
          </a:lstStyle>
          <a:p>
            <a:pPr>
              <a:defRPr/>
            </a:pPr>
            <a:endParaRPr lang="en-US" altLang="en-US"/>
          </a:p>
        </p:txBody>
      </p:sp>
      <p:sp>
        <p:nvSpPr>
          <p:cNvPr id="1024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5" tIns="46813" rIns="93625" bIns="46813" numCol="1" anchor="t" anchorCtr="0" compatLnSpc="1">
            <a:prstTxWarp prst="textNoShape">
              <a:avLst/>
            </a:prstTxWarp>
          </a:bodyPr>
          <a:lstStyle>
            <a:lvl1pPr algn="r">
              <a:defRPr sz="1200"/>
            </a:lvl1pPr>
          </a:lstStyle>
          <a:p>
            <a:pPr>
              <a:defRPr/>
            </a:pPr>
            <a:endParaRPr lang="en-US" altLang="en-US"/>
          </a:p>
        </p:txBody>
      </p:sp>
      <p:sp>
        <p:nvSpPr>
          <p:cNvPr id="10244" name="Rectangle 4"/>
          <p:cNvSpPr>
            <a:spLocks noGrp="1" noChangeArrowheads="1"/>
          </p:cNvSpPr>
          <p:nvPr>
            <p:ph type="ftr" sz="quarter" idx="2"/>
          </p:nvPr>
        </p:nvSpPr>
        <p:spPr bwMode="auto">
          <a:xfrm>
            <a:off x="1"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5" tIns="46813" rIns="93625" bIns="46813" numCol="1" anchor="b" anchorCtr="0" compatLnSpc="1">
            <a:prstTxWarp prst="textNoShape">
              <a:avLst/>
            </a:prstTxWarp>
          </a:bodyPr>
          <a:lstStyle>
            <a:lvl1pPr>
              <a:defRPr sz="1200"/>
            </a:lvl1pPr>
          </a:lstStyle>
          <a:p>
            <a:pPr>
              <a:defRPr/>
            </a:pPr>
            <a:endParaRPr lang="en-US" altLang="en-US"/>
          </a:p>
        </p:txBody>
      </p:sp>
      <p:sp>
        <p:nvSpPr>
          <p:cNvPr id="1024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5" tIns="46813" rIns="93625" bIns="46813" numCol="1" anchor="b" anchorCtr="0" compatLnSpc="1">
            <a:prstTxWarp prst="textNoShape">
              <a:avLst/>
            </a:prstTxWarp>
          </a:bodyPr>
          <a:lstStyle>
            <a:lvl1pPr algn="r">
              <a:defRPr sz="1200"/>
            </a:lvl1pPr>
          </a:lstStyle>
          <a:p>
            <a:pPr>
              <a:defRPr/>
            </a:pPr>
            <a:fld id="{E60DFC36-C5BF-482F-883F-37F9F60D39E1}" type="slidenum">
              <a:rPr lang="en-US" altLang="en-US"/>
              <a:pPr>
                <a:defRPr/>
              </a:pPr>
              <a:t>‹#›</a:t>
            </a:fld>
            <a:endParaRPr lang="en-US" altLang="en-US"/>
          </a:p>
        </p:txBody>
      </p:sp>
    </p:spTree>
    <p:extLst>
      <p:ext uri="{BB962C8B-B14F-4D97-AF65-F5344CB8AC3E}">
        <p14:creationId xmlns:p14="http://schemas.microsoft.com/office/powerpoint/2010/main" val="1321560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625" tIns="46813" rIns="93625" bIns="46813"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625" tIns="46813" rIns="93625" bIns="46813" rtlCol="0"/>
          <a:lstStyle>
            <a:lvl1pPr algn="r">
              <a:defRPr sz="1200"/>
            </a:lvl1pPr>
          </a:lstStyle>
          <a:p>
            <a:pPr>
              <a:defRPr/>
            </a:pPr>
            <a:fld id="{128824F4-4A39-4D0F-A6E8-87D59756E2C5}" type="datetimeFigureOut">
              <a:rPr lang="en-US"/>
              <a:pPr>
                <a:defRPr/>
              </a:pPr>
              <a:t>10/17/2017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625" tIns="46813" rIns="93625" bIns="46813" rtlCol="0" anchor="ctr"/>
          <a:lstStyle/>
          <a:p>
            <a:pPr lvl="0"/>
            <a:endParaRPr lang="en-US" noProof="0" smtClean="0"/>
          </a:p>
        </p:txBody>
      </p:sp>
      <p:sp>
        <p:nvSpPr>
          <p:cNvPr id="5" name="Notes Placeholder 4"/>
          <p:cNvSpPr>
            <a:spLocks noGrp="1"/>
          </p:cNvSpPr>
          <p:nvPr>
            <p:ph type="body" sz="quarter" idx="3"/>
          </p:nvPr>
        </p:nvSpPr>
        <p:spPr>
          <a:xfrm>
            <a:off x="701676" y="4414838"/>
            <a:ext cx="5607050" cy="4184650"/>
          </a:xfrm>
          <a:prstGeom prst="rect">
            <a:avLst/>
          </a:prstGeom>
        </p:spPr>
        <p:txBody>
          <a:bodyPr vert="horz" lIns="93625" tIns="46813" rIns="93625" bIns="4681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3625" tIns="46813" rIns="93625" bIns="46813"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625" tIns="46813" rIns="93625" bIns="46813" rtlCol="0" anchor="b"/>
          <a:lstStyle>
            <a:lvl1pPr algn="r">
              <a:defRPr sz="1200"/>
            </a:lvl1pPr>
          </a:lstStyle>
          <a:p>
            <a:pPr>
              <a:defRPr/>
            </a:pPr>
            <a:fld id="{181BEEAC-9C27-410F-B99D-5B60EFCFD969}" type="slidenum">
              <a:rPr lang="en-US"/>
              <a:pPr>
                <a:defRPr/>
              </a:pPr>
              <a:t>‹#›</a:t>
            </a:fld>
            <a:endParaRPr lang="en-US"/>
          </a:p>
        </p:txBody>
      </p:sp>
    </p:spTree>
    <p:extLst>
      <p:ext uri="{BB962C8B-B14F-4D97-AF65-F5344CB8AC3E}">
        <p14:creationId xmlns:p14="http://schemas.microsoft.com/office/powerpoint/2010/main" val="4233797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3D16101-24A0-44D1-844E-E86E49A90FA8}" type="slidenum">
              <a:rPr lang="en-US" altLang="en-US">
                <a:solidFill>
                  <a:prstClr val="black"/>
                </a:solidFill>
              </a:rPr>
              <a:pPr/>
              <a:t>1</a:t>
            </a:fld>
            <a:endParaRPr lang="en-US" altLang="en-US" dirty="0">
              <a:solidFill>
                <a:prstClr val="black"/>
              </a:solidFill>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eaLnBrk="1" hangingPunct="1">
              <a:buFontTx/>
              <a:buNone/>
            </a:pPr>
            <a:endParaRPr lang="en-US" dirty="0" smtClean="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11</a:t>
            </a:fld>
            <a:endParaRPr lang="en-US"/>
          </a:p>
        </p:txBody>
      </p:sp>
    </p:spTree>
    <p:extLst>
      <p:ext uri="{BB962C8B-B14F-4D97-AF65-F5344CB8AC3E}">
        <p14:creationId xmlns:p14="http://schemas.microsoft.com/office/powerpoint/2010/main" val="2463179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charset="0"/>
              <a:ea typeface="+mn-ea"/>
              <a:cs typeface="+mn-cs"/>
            </a:endParaRPr>
          </a:p>
          <a:p>
            <a:endParaRPr kumimoji="0" lang="en-US" sz="1200" b="0" i="0" u="none" strike="noStrike" kern="1200" cap="none" spc="0" normalizeH="0" baseline="0" noProof="0" dirty="0" smtClean="0">
              <a:ln>
                <a:noFill/>
              </a:ln>
              <a:solidFill>
                <a:srgbClr val="292526"/>
              </a:solidFill>
              <a:effectLst/>
              <a:uLnTx/>
              <a:uFillTx/>
              <a:latin typeface="Times New Roman"/>
              <a:ea typeface="+mn-ea"/>
              <a:cs typeface="+mn-cs"/>
            </a:endParaRPr>
          </a:p>
          <a:p>
            <a:endParaRPr kumimoji="0" lang="en-US" sz="1200" b="0" i="0" u="none" strike="noStrike" kern="1200" cap="none" spc="0" normalizeH="0" baseline="0" noProof="0" dirty="0" smtClean="0">
              <a:ln>
                <a:noFill/>
              </a:ln>
              <a:solidFill>
                <a:srgbClr val="292526"/>
              </a:solidFill>
              <a:effectLst/>
              <a:uLnTx/>
              <a:uFillTx/>
              <a:latin typeface="Times New Roman"/>
              <a:ea typeface="+mn-ea"/>
              <a:cs typeface="+mn-cs"/>
            </a:endParaRPr>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12</a:t>
            </a:fld>
            <a:endParaRPr lang="en-US"/>
          </a:p>
        </p:txBody>
      </p:sp>
    </p:spTree>
    <p:extLst>
      <p:ext uri="{BB962C8B-B14F-4D97-AF65-F5344CB8AC3E}">
        <p14:creationId xmlns:p14="http://schemas.microsoft.com/office/powerpoint/2010/main" val="2922926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13</a:t>
            </a:fld>
            <a:endParaRPr lang="en-US"/>
          </a:p>
        </p:txBody>
      </p:sp>
    </p:spTree>
    <p:extLst>
      <p:ext uri="{BB962C8B-B14F-4D97-AF65-F5344CB8AC3E}">
        <p14:creationId xmlns:p14="http://schemas.microsoft.com/office/powerpoint/2010/main" val="1621920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14</a:t>
            </a:fld>
            <a:endParaRPr lang="en-US"/>
          </a:p>
        </p:txBody>
      </p:sp>
    </p:spTree>
    <p:extLst>
      <p:ext uri="{BB962C8B-B14F-4D97-AF65-F5344CB8AC3E}">
        <p14:creationId xmlns:p14="http://schemas.microsoft.com/office/powerpoint/2010/main" val="1621920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15</a:t>
            </a:fld>
            <a:endParaRPr lang="en-US"/>
          </a:p>
        </p:txBody>
      </p:sp>
    </p:spTree>
    <p:extLst>
      <p:ext uri="{BB962C8B-B14F-4D97-AF65-F5344CB8AC3E}">
        <p14:creationId xmlns:p14="http://schemas.microsoft.com/office/powerpoint/2010/main" val="1700522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16</a:t>
            </a:fld>
            <a:endParaRPr lang="en-US"/>
          </a:p>
        </p:txBody>
      </p:sp>
    </p:spTree>
    <p:extLst>
      <p:ext uri="{BB962C8B-B14F-4D97-AF65-F5344CB8AC3E}">
        <p14:creationId xmlns:p14="http://schemas.microsoft.com/office/powerpoint/2010/main" val="62197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17</a:t>
            </a:fld>
            <a:endParaRPr lang="en-US"/>
          </a:p>
        </p:txBody>
      </p:sp>
    </p:spTree>
    <p:extLst>
      <p:ext uri="{BB962C8B-B14F-4D97-AF65-F5344CB8AC3E}">
        <p14:creationId xmlns:p14="http://schemas.microsoft.com/office/powerpoint/2010/main" val="3559379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18</a:t>
            </a:fld>
            <a:endParaRPr lang="en-US"/>
          </a:p>
        </p:txBody>
      </p:sp>
    </p:spTree>
    <p:extLst>
      <p:ext uri="{BB962C8B-B14F-4D97-AF65-F5344CB8AC3E}">
        <p14:creationId xmlns:p14="http://schemas.microsoft.com/office/powerpoint/2010/main" val="523879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C228C34-C3A2-479E-AA05-A799665A6D40}" type="slidenum">
              <a:rPr lang="en-US" altLang="en-US" smtClean="0">
                <a:latin typeface="Arial" charset="0"/>
              </a:rPr>
              <a:pPr eaLnBrk="1" hangingPunct="1">
                <a:spcBef>
                  <a:spcPct val="0"/>
                </a:spcBef>
              </a:pPr>
              <a:t>19</a:t>
            </a:fld>
            <a:endParaRPr lang="en-US"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eaLnBrk="1" hangingPunct="1">
              <a:buFontTx/>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20</a:t>
            </a:fld>
            <a:endParaRPr lang="en-US"/>
          </a:p>
        </p:txBody>
      </p:sp>
    </p:spTree>
    <p:extLst>
      <p:ext uri="{BB962C8B-B14F-4D97-AF65-F5344CB8AC3E}">
        <p14:creationId xmlns:p14="http://schemas.microsoft.com/office/powerpoint/2010/main" val="372801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0BC3C365-9F1F-41AD-9069-45F3CC97B58C}" type="slidenum">
              <a:rPr lang="en-US" smtClean="0"/>
              <a:pPr>
                <a:defRPr/>
              </a:pPr>
              <a:t>2</a:t>
            </a:fld>
            <a:endParaRPr lang="en-US" dirty="0"/>
          </a:p>
        </p:txBody>
      </p:sp>
    </p:spTree>
    <p:extLst>
      <p:ext uri="{BB962C8B-B14F-4D97-AF65-F5344CB8AC3E}">
        <p14:creationId xmlns:p14="http://schemas.microsoft.com/office/powerpoint/2010/main" val="1942483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panose="020B0604020202020204" pitchFamily="34" charset="0"/>
              <a:buNone/>
            </a:pPr>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68C7CB-B564-4A9B-B0A9-68CC2F0DAA12}" type="slidenum">
              <a:rPr lang="en-US" altLang="en-US" smtClean="0">
                <a:latin typeface="Arial" charset="0"/>
              </a:rPr>
              <a:pPr eaLnBrk="1" hangingPunct="1">
                <a:spcBef>
                  <a:spcPct val="0"/>
                </a:spcBef>
              </a:pPr>
              <a:t>21</a:t>
            </a:fld>
            <a:endParaRPr lang="en-US"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C99B26B-4367-48DF-A579-88480718CB9B}" type="slidenum">
              <a:rPr lang="en-US" altLang="en-US" smtClean="0">
                <a:latin typeface="Arial" charset="0"/>
              </a:rPr>
              <a:pPr eaLnBrk="1" hangingPunct="1">
                <a:spcBef>
                  <a:spcPct val="0"/>
                </a:spcBef>
              </a:pPr>
              <a:t>22</a:t>
            </a:fld>
            <a:endParaRPr lang="en-US"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24</a:t>
            </a:fld>
            <a:endParaRPr lang="en-US"/>
          </a:p>
        </p:txBody>
      </p:sp>
    </p:spTree>
    <p:extLst>
      <p:ext uri="{BB962C8B-B14F-4D97-AF65-F5344CB8AC3E}">
        <p14:creationId xmlns:p14="http://schemas.microsoft.com/office/powerpoint/2010/main" val="313507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25</a:t>
            </a:fld>
            <a:endParaRPr lang="en-US"/>
          </a:p>
        </p:txBody>
      </p:sp>
    </p:spTree>
    <p:extLst>
      <p:ext uri="{BB962C8B-B14F-4D97-AF65-F5344CB8AC3E}">
        <p14:creationId xmlns:p14="http://schemas.microsoft.com/office/powerpoint/2010/main" val="3809344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26</a:t>
            </a:fld>
            <a:endParaRPr lang="en-US" dirty="0"/>
          </a:p>
        </p:txBody>
      </p:sp>
    </p:spTree>
    <p:extLst>
      <p:ext uri="{BB962C8B-B14F-4D97-AF65-F5344CB8AC3E}">
        <p14:creationId xmlns:p14="http://schemas.microsoft.com/office/powerpoint/2010/main" val="4023453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3D517A-55E7-49E9-8359-70D91DB78DDA}" type="slidenum">
              <a:rPr lang="en-US" altLang="en-US" smtClean="0">
                <a:latin typeface="Arial" charset="0"/>
              </a:rPr>
              <a:pPr eaLnBrk="1" hangingPunct="1">
                <a:spcBef>
                  <a:spcPct val="0"/>
                </a:spcBef>
              </a:pPr>
              <a:t>28</a:t>
            </a:fld>
            <a:endParaRPr lang="en-US"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333660C-661C-43EC-9759-C0A00ECEE6B5}" type="slidenum">
              <a:rPr lang="en-US" altLang="en-US" smtClean="0">
                <a:latin typeface="Arial" charset="0"/>
              </a:rPr>
              <a:pPr eaLnBrk="1" hangingPunct="1">
                <a:spcBef>
                  <a:spcPct val="0"/>
                </a:spcBef>
              </a:pPr>
              <a:t>29</a:t>
            </a:fld>
            <a:endParaRPr lang="en-US"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A7119F-F2F0-422D-8115-C7E9CCA49335}" type="slidenum">
              <a:rPr lang="en-US" altLang="en-US" smtClean="0">
                <a:latin typeface="Arial" charset="0"/>
              </a:rPr>
              <a:pPr eaLnBrk="1" hangingPunct="1">
                <a:spcBef>
                  <a:spcPct val="0"/>
                </a:spcBef>
              </a:pPr>
              <a:t>30</a:t>
            </a:fld>
            <a:endParaRPr lang="en-US"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31</a:t>
            </a:fld>
            <a:endParaRPr lang="en-US"/>
          </a:p>
        </p:txBody>
      </p:sp>
    </p:spTree>
    <p:extLst>
      <p:ext uri="{BB962C8B-B14F-4D97-AF65-F5344CB8AC3E}">
        <p14:creationId xmlns:p14="http://schemas.microsoft.com/office/powerpoint/2010/main" val="341644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32</a:t>
            </a:fld>
            <a:endParaRPr lang="en-US"/>
          </a:p>
        </p:txBody>
      </p:sp>
    </p:spTree>
    <p:extLst>
      <p:ext uri="{BB962C8B-B14F-4D97-AF65-F5344CB8AC3E}">
        <p14:creationId xmlns:p14="http://schemas.microsoft.com/office/powerpoint/2010/main" val="353007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0BC3C365-9F1F-41AD-9069-45F3CC97B58C}" type="slidenum">
              <a:rPr lang="en-US" smtClean="0"/>
              <a:pPr>
                <a:defRPr/>
              </a:pPr>
              <a:t>3</a:t>
            </a:fld>
            <a:endParaRPr lang="en-US" dirty="0"/>
          </a:p>
        </p:txBody>
      </p:sp>
    </p:spTree>
    <p:extLst>
      <p:ext uri="{BB962C8B-B14F-4D97-AF65-F5344CB8AC3E}">
        <p14:creationId xmlns:p14="http://schemas.microsoft.com/office/powerpoint/2010/main" val="1942483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600"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C03A34-E9D0-46D3-9A0A-F0200A651181}" type="slidenum">
              <a:rPr lang="en-US" altLang="en-US" smtClean="0">
                <a:latin typeface="Arial" charset="0"/>
              </a:rPr>
              <a:pPr eaLnBrk="1" hangingPunct="1">
                <a:spcBef>
                  <a:spcPct val="0"/>
                </a:spcBef>
              </a:pPr>
              <a:t>33</a:t>
            </a:fld>
            <a:endParaRPr lang="en-US"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34</a:t>
            </a:fld>
            <a:endParaRPr lang="en-US"/>
          </a:p>
        </p:txBody>
      </p:sp>
    </p:spTree>
    <p:extLst>
      <p:ext uri="{BB962C8B-B14F-4D97-AF65-F5344CB8AC3E}">
        <p14:creationId xmlns:p14="http://schemas.microsoft.com/office/powerpoint/2010/main" val="47922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1EABC5A-CCD4-461F-8724-6D864BF4A993}" type="slidenum">
              <a:rPr lang="en-US" altLang="en-US" smtClean="0">
                <a:latin typeface="Arial" charset="0"/>
              </a:rPr>
              <a:pPr eaLnBrk="1" hangingPunct="1">
                <a:spcBef>
                  <a:spcPct val="0"/>
                </a:spcBef>
              </a:pPr>
              <a:t>35</a:t>
            </a:fld>
            <a:endParaRPr lang="en-US"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36</a:t>
            </a:fld>
            <a:endParaRPr lang="en-US"/>
          </a:p>
        </p:txBody>
      </p:sp>
    </p:spTree>
    <p:extLst>
      <p:ext uri="{BB962C8B-B14F-4D97-AF65-F5344CB8AC3E}">
        <p14:creationId xmlns:p14="http://schemas.microsoft.com/office/powerpoint/2010/main" val="72243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37</a:t>
            </a:fld>
            <a:endParaRPr lang="en-US"/>
          </a:p>
        </p:txBody>
      </p:sp>
    </p:spTree>
    <p:extLst>
      <p:ext uri="{BB962C8B-B14F-4D97-AF65-F5344CB8AC3E}">
        <p14:creationId xmlns:p14="http://schemas.microsoft.com/office/powerpoint/2010/main" val="2652927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54F7595-0BEA-4F4A-A56F-F75DBA07C93E}" type="slidenum">
              <a:rPr lang="en-US" altLang="en-US" smtClean="0">
                <a:latin typeface="Arial" charset="0"/>
              </a:rPr>
              <a:pPr eaLnBrk="1" hangingPunct="1">
                <a:spcBef>
                  <a:spcPct val="0"/>
                </a:spcBef>
              </a:pPr>
              <a:t>38</a:t>
            </a:fld>
            <a:endParaRPr lang="en-US"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EA158D5-1EFC-4FFA-85F5-0760B6343B72}" type="slidenum">
              <a:rPr lang="en-US" altLang="en-US" smtClean="0">
                <a:latin typeface="Arial" charset="0"/>
              </a:rPr>
              <a:pPr eaLnBrk="1" hangingPunct="1">
                <a:spcBef>
                  <a:spcPct val="0"/>
                </a:spcBef>
              </a:pPr>
              <a:t>39</a:t>
            </a:fld>
            <a:endParaRPr lang="en-US" altLang="en-US" dirty="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eaLnBrk="1" hangingPunct="1">
              <a:buFontTx/>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40</a:t>
            </a:fld>
            <a:endParaRPr lang="en-US" dirty="0"/>
          </a:p>
        </p:txBody>
      </p:sp>
    </p:spTree>
    <p:extLst>
      <p:ext uri="{BB962C8B-B14F-4D97-AF65-F5344CB8AC3E}">
        <p14:creationId xmlns:p14="http://schemas.microsoft.com/office/powerpoint/2010/main" val="2122906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41</a:t>
            </a:fld>
            <a:endParaRPr lang="en-US"/>
          </a:p>
        </p:txBody>
      </p:sp>
    </p:spTree>
    <p:extLst>
      <p:ext uri="{BB962C8B-B14F-4D97-AF65-F5344CB8AC3E}">
        <p14:creationId xmlns:p14="http://schemas.microsoft.com/office/powerpoint/2010/main" val="4027418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42</a:t>
            </a:fld>
            <a:endParaRPr lang="en-US"/>
          </a:p>
        </p:txBody>
      </p:sp>
    </p:spTree>
    <p:extLst>
      <p:ext uri="{BB962C8B-B14F-4D97-AF65-F5344CB8AC3E}">
        <p14:creationId xmlns:p14="http://schemas.microsoft.com/office/powerpoint/2010/main" val="402741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8637" eaLnBrk="0" hangingPunct="0">
              <a:spcBef>
                <a:spcPct val="30000"/>
              </a:spcBef>
              <a:defRPr sz="1200">
                <a:solidFill>
                  <a:schemeClr val="tx1"/>
                </a:solidFill>
                <a:latin typeface="Calibri" pitchFamily="34" charset="0"/>
              </a:defRPr>
            </a:lvl1pPr>
            <a:lvl2pPr marL="742909" indent="-285734" defTabSz="928637" eaLnBrk="0" hangingPunct="0">
              <a:spcBef>
                <a:spcPct val="30000"/>
              </a:spcBef>
              <a:defRPr sz="1200">
                <a:solidFill>
                  <a:schemeClr val="tx1"/>
                </a:solidFill>
                <a:latin typeface="Calibri" pitchFamily="34" charset="0"/>
              </a:defRPr>
            </a:lvl2pPr>
            <a:lvl3pPr marL="1142937" indent="-228587" defTabSz="928637" eaLnBrk="0" hangingPunct="0">
              <a:spcBef>
                <a:spcPct val="30000"/>
              </a:spcBef>
              <a:defRPr sz="1200">
                <a:solidFill>
                  <a:schemeClr val="tx1"/>
                </a:solidFill>
                <a:latin typeface="Calibri" pitchFamily="34" charset="0"/>
              </a:defRPr>
            </a:lvl3pPr>
            <a:lvl4pPr marL="1600111" indent="-228587" defTabSz="928637" eaLnBrk="0" hangingPunct="0">
              <a:spcBef>
                <a:spcPct val="30000"/>
              </a:spcBef>
              <a:defRPr sz="1200">
                <a:solidFill>
                  <a:schemeClr val="tx1"/>
                </a:solidFill>
                <a:latin typeface="Calibri" pitchFamily="34" charset="0"/>
              </a:defRPr>
            </a:lvl4pPr>
            <a:lvl5pPr marL="2057287" indent="-228587" defTabSz="928637" eaLnBrk="0" hangingPunct="0">
              <a:spcBef>
                <a:spcPct val="30000"/>
              </a:spcBef>
              <a:defRPr sz="1200">
                <a:solidFill>
                  <a:schemeClr val="tx1"/>
                </a:solidFill>
                <a:latin typeface="Calibri" pitchFamily="34" charset="0"/>
              </a:defRPr>
            </a:lvl5pPr>
            <a:lvl6pPr marL="2514461" indent="-228587" defTabSz="928637" eaLnBrk="0" fontAlgn="base" hangingPunct="0">
              <a:spcBef>
                <a:spcPct val="30000"/>
              </a:spcBef>
              <a:spcAft>
                <a:spcPct val="0"/>
              </a:spcAft>
              <a:defRPr sz="1200">
                <a:solidFill>
                  <a:schemeClr val="tx1"/>
                </a:solidFill>
                <a:latin typeface="Calibri" pitchFamily="34" charset="0"/>
              </a:defRPr>
            </a:lvl6pPr>
            <a:lvl7pPr marL="2971635" indent="-228587" defTabSz="928637" eaLnBrk="0" fontAlgn="base" hangingPunct="0">
              <a:spcBef>
                <a:spcPct val="30000"/>
              </a:spcBef>
              <a:spcAft>
                <a:spcPct val="0"/>
              </a:spcAft>
              <a:defRPr sz="1200">
                <a:solidFill>
                  <a:schemeClr val="tx1"/>
                </a:solidFill>
                <a:latin typeface="Calibri" pitchFamily="34" charset="0"/>
              </a:defRPr>
            </a:lvl7pPr>
            <a:lvl8pPr marL="3428811" indent="-228587" defTabSz="928637" eaLnBrk="0" fontAlgn="base" hangingPunct="0">
              <a:spcBef>
                <a:spcPct val="30000"/>
              </a:spcBef>
              <a:spcAft>
                <a:spcPct val="0"/>
              </a:spcAft>
              <a:defRPr sz="1200">
                <a:solidFill>
                  <a:schemeClr val="tx1"/>
                </a:solidFill>
                <a:latin typeface="Calibri" pitchFamily="34" charset="0"/>
              </a:defRPr>
            </a:lvl8pPr>
            <a:lvl9pPr marL="3885985" indent="-228587" defTabSz="92863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050ECE47-3F34-40C1-86D4-CBD7527DA03A}" type="slidenum">
              <a:rPr lang="en-US" altLang="en-US" smtClean="0">
                <a:solidFill>
                  <a:srgbClr val="000000"/>
                </a:solidFill>
                <a:latin typeface="Arial" pitchFamily="34" charset="0"/>
                <a:ea typeface="MS PGothic" pitchFamily="34" charset="-128"/>
              </a:rPr>
              <a:pPr eaLnBrk="1" hangingPunct="1">
                <a:spcBef>
                  <a:spcPct val="0"/>
                </a:spcBef>
                <a:defRPr/>
              </a:pPr>
              <a:t>4</a:t>
            </a:fld>
            <a:endParaRPr lang="en-US" altLang="en-US" dirty="0" smtClean="0">
              <a:solidFill>
                <a:srgbClr val="000000"/>
              </a:solidFill>
              <a:latin typeface="Arial" pitchFamily="34" charset="0"/>
              <a:ea typeface="MS PGothic" pitchFamily="34" charset="-128"/>
            </a:endParaRPr>
          </a:p>
        </p:txBody>
      </p:sp>
      <p:sp>
        <p:nvSpPr>
          <p:cNvPr id="253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6" name="Rectangle 3"/>
          <p:cNvSpPr>
            <a:spLocks noGrp="1" noChangeArrowheads="1"/>
          </p:cNvSpPr>
          <p:nvPr>
            <p:ph type="body" idx="1"/>
          </p:nvPr>
        </p:nvSpPr>
        <p:spPr bwMode="auto">
          <a:xfrm>
            <a:off x="700089" y="4414839"/>
            <a:ext cx="5610225"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43</a:t>
            </a:fld>
            <a:endParaRPr lang="en-US"/>
          </a:p>
        </p:txBody>
      </p:sp>
    </p:spTree>
    <p:extLst>
      <p:ext uri="{BB962C8B-B14F-4D97-AF65-F5344CB8AC3E}">
        <p14:creationId xmlns:p14="http://schemas.microsoft.com/office/powerpoint/2010/main" val="4027418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44</a:t>
            </a:fld>
            <a:endParaRPr lang="en-US"/>
          </a:p>
        </p:txBody>
      </p:sp>
    </p:spTree>
    <p:extLst>
      <p:ext uri="{BB962C8B-B14F-4D97-AF65-F5344CB8AC3E}">
        <p14:creationId xmlns:p14="http://schemas.microsoft.com/office/powerpoint/2010/main" val="1364633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baseline="0" dirty="0" smtClean="0">
              <a:solidFill>
                <a:schemeClr val="tx1"/>
              </a:solidFill>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FA90DC-51A7-488E-AC2A-5E1DF21EA6AA}" type="slidenum">
              <a:rPr lang="en-US" altLang="en-US" smtClean="0">
                <a:latin typeface="Arial" charset="0"/>
              </a:rPr>
              <a:pPr eaLnBrk="1" hangingPunct="1">
                <a:spcBef>
                  <a:spcPct val="0"/>
                </a:spcBef>
              </a:pPr>
              <a:t>45</a:t>
            </a:fld>
            <a:endParaRPr lang="en-US" alt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46</a:t>
            </a:fld>
            <a:endParaRPr lang="en-US"/>
          </a:p>
        </p:txBody>
      </p:sp>
    </p:spTree>
    <p:extLst>
      <p:ext uri="{BB962C8B-B14F-4D97-AF65-F5344CB8AC3E}">
        <p14:creationId xmlns:p14="http://schemas.microsoft.com/office/powerpoint/2010/main" val="4026205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47</a:t>
            </a:fld>
            <a:endParaRPr lang="en-US"/>
          </a:p>
        </p:txBody>
      </p:sp>
    </p:spTree>
    <p:extLst>
      <p:ext uri="{BB962C8B-B14F-4D97-AF65-F5344CB8AC3E}">
        <p14:creationId xmlns:p14="http://schemas.microsoft.com/office/powerpoint/2010/main" val="30470375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C79A018-C01E-48F4-8D47-BD7ACA3175D3}" type="slidenum">
              <a:rPr lang="en-US" altLang="en-US" smtClean="0">
                <a:latin typeface="Arial" charset="0"/>
              </a:rPr>
              <a:pPr eaLnBrk="1" hangingPunct="1">
                <a:spcBef>
                  <a:spcPct val="0"/>
                </a:spcBef>
              </a:pPr>
              <a:t>48</a:t>
            </a:fld>
            <a:endParaRPr lang="en-US" alt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49</a:t>
            </a:fld>
            <a:endParaRPr lang="en-US"/>
          </a:p>
        </p:txBody>
      </p:sp>
    </p:spTree>
    <p:extLst>
      <p:ext uri="{BB962C8B-B14F-4D97-AF65-F5344CB8AC3E}">
        <p14:creationId xmlns:p14="http://schemas.microsoft.com/office/powerpoint/2010/main" val="23061311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50</a:t>
            </a:fld>
            <a:endParaRPr lang="en-US"/>
          </a:p>
        </p:txBody>
      </p:sp>
    </p:spTree>
    <p:extLst>
      <p:ext uri="{BB962C8B-B14F-4D97-AF65-F5344CB8AC3E}">
        <p14:creationId xmlns:p14="http://schemas.microsoft.com/office/powerpoint/2010/main" val="2306131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51</a:t>
            </a:fld>
            <a:endParaRPr lang="en-US"/>
          </a:p>
        </p:txBody>
      </p:sp>
    </p:spTree>
    <p:extLst>
      <p:ext uri="{BB962C8B-B14F-4D97-AF65-F5344CB8AC3E}">
        <p14:creationId xmlns:p14="http://schemas.microsoft.com/office/powerpoint/2010/main" val="4020099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52</a:t>
            </a:fld>
            <a:endParaRPr lang="en-US"/>
          </a:p>
        </p:txBody>
      </p:sp>
    </p:spTree>
    <p:extLst>
      <p:ext uri="{BB962C8B-B14F-4D97-AF65-F5344CB8AC3E}">
        <p14:creationId xmlns:p14="http://schemas.microsoft.com/office/powerpoint/2010/main" val="178072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5</a:t>
            </a:fld>
            <a:endParaRPr lang="en-US"/>
          </a:p>
        </p:txBody>
      </p:sp>
    </p:spTree>
    <p:extLst>
      <p:ext uri="{BB962C8B-B14F-4D97-AF65-F5344CB8AC3E}">
        <p14:creationId xmlns:p14="http://schemas.microsoft.com/office/powerpoint/2010/main" val="14339471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53</a:t>
            </a:fld>
            <a:endParaRPr lang="en-US"/>
          </a:p>
        </p:txBody>
      </p:sp>
    </p:spTree>
    <p:extLst>
      <p:ext uri="{BB962C8B-B14F-4D97-AF65-F5344CB8AC3E}">
        <p14:creationId xmlns:p14="http://schemas.microsoft.com/office/powerpoint/2010/main" val="26165817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54</a:t>
            </a:fld>
            <a:endParaRPr lang="en-US"/>
          </a:p>
        </p:txBody>
      </p:sp>
    </p:spTree>
    <p:extLst>
      <p:ext uri="{BB962C8B-B14F-4D97-AF65-F5344CB8AC3E}">
        <p14:creationId xmlns:p14="http://schemas.microsoft.com/office/powerpoint/2010/main" val="650599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55</a:t>
            </a:fld>
            <a:endParaRPr lang="en-US"/>
          </a:p>
        </p:txBody>
      </p:sp>
    </p:spTree>
    <p:extLst>
      <p:ext uri="{BB962C8B-B14F-4D97-AF65-F5344CB8AC3E}">
        <p14:creationId xmlns:p14="http://schemas.microsoft.com/office/powerpoint/2010/main" val="30843741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0EF597C-2793-4018-B86D-23201C427ED5}" type="slidenum">
              <a:rPr lang="en-US" altLang="en-US" smtClean="0">
                <a:latin typeface="Arial" charset="0"/>
              </a:rPr>
              <a:pPr eaLnBrk="1" hangingPunct="1">
                <a:spcBef>
                  <a:spcPct val="0"/>
                </a:spcBef>
              </a:pPr>
              <a:t>56</a:t>
            </a:fld>
            <a:endParaRPr lang="en-US" altLang="en-US" dirty="0"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11945104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58</a:t>
            </a:fld>
            <a:endParaRPr lang="en-US" dirty="0"/>
          </a:p>
        </p:txBody>
      </p:sp>
    </p:spTree>
    <p:extLst>
      <p:ext uri="{BB962C8B-B14F-4D97-AF65-F5344CB8AC3E}">
        <p14:creationId xmlns:p14="http://schemas.microsoft.com/office/powerpoint/2010/main" val="40234531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333660C-661C-43EC-9759-C0A00ECEE6B5}" type="slidenum">
              <a:rPr lang="en-US" altLang="en-US" smtClean="0">
                <a:latin typeface="Arial" charset="0"/>
              </a:rPr>
              <a:pPr eaLnBrk="1" hangingPunct="1">
                <a:spcBef>
                  <a:spcPct val="0"/>
                </a:spcBef>
              </a:pPr>
              <a:t>59</a:t>
            </a:fld>
            <a:endParaRPr lang="en-US" altLang="en-US"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endParaRPr lang="en-US" altLang="en-US" baseline="0"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0110B3-F976-4247-B18E-374ACDC44F0D}" type="slidenum">
              <a:rPr lang="en-US" altLang="en-US" smtClean="0">
                <a:latin typeface="Arial" charset="0"/>
              </a:rPr>
              <a:pPr eaLnBrk="1" hangingPunct="1">
                <a:spcBef>
                  <a:spcPct val="0"/>
                </a:spcBef>
              </a:pPr>
              <a:t>60</a:t>
            </a:fld>
            <a:endParaRPr lang="en-US" altLang="en-US" dirty="0"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endParaRPr lang="en-US" altLang="en-US" dirty="0" smtClean="0">
              <a:solidFill>
                <a:srgbClr val="000000"/>
              </a:solidFill>
              <a:latin typeface="Arial"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6489A9-9EFD-4A3A-B890-B8E22AE02EED}" type="slidenum">
              <a:rPr lang="en-US" altLang="en-US" smtClean="0">
                <a:latin typeface="Arial" charset="0"/>
              </a:rPr>
              <a:pPr eaLnBrk="1" hangingPunct="1">
                <a:spcBef>
                  <a:spcPct val="0"/>
                </a:spcBef>
              </a:pPr>
              <a:t>61</a:t>
            </a:fld>
            <a:endParaRPr lang="en-US" altLang="en-US"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endParaRPr lang="en-US" altLang="en-US" dirty="0" smtClean="0">
              <a:solidFill>
                <a:srgbClr val="000000"/>
              </a:solidFill>
              <a:latin typeface="Arial"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6489A9-9EFD-4A3A-B890-B8E22AE02EED}" type="slidenum">
              <a:rPr lang="en-US" altLang="en-US" smtClean="0">
                <a:latin typeface="Arial" charset="0"/>
              </a:rPr>
              <a:pPr eaLnBrk="1" hangingPunct="1">
                <a:spcBef>
                  <a:spcPct val="0"/>
                </a:spcBef>
              </a:pPr>
              <a:t>62</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8637" eaLnBrk="0" hangingPunct="0">
              <a:spcBef>
                <a:spcPct val="30000"/>
              </a:spcBef>
              <a:defRPr sz="1200">
                <a:solidFill>
                  <a:schemeClr val="tx1"/>
                </a:solidFill>
                <a:latin typeface="Calibri" pitchFamily="34" charset="0"/>
              </a:defRPr>
            </a:lvl1pPr>
            <a:lvl2pPr marL="742909" indent="-285734" defTabSz="928637" eaLnBrk="0" hangingPunct="0">
              <a:spcBef>
                <a:spcPct val="30000"/>
              </a:spcBef>
              <a:defRPr sz="1200">
                <a:solidFill>
                  <a:schemeClr val="tx1"/>
                </a:solidFill>
                <a:latin typeface="Calibri" pitchFamily="34" charset="0"/>
              </a:defRPr>
            </a:lvl2pPr>
            <a:lvl3pPr marL="1142937" indent="-228587" defTabSz="928637" eaLnBrk="0" hangingPunct="0">
              <a:spcBef>
                <a:spcPct val="30000"/>
              </a:spcBef>
              <a:defRPr sz="1200">
                <a:solidFill>
                  <a:schemeClr val="tx1"/>
                </a:solidFill>
                <a:latin typeface="Calibri" pitchFamily="34" charset="0"/>
              </a:defRPr>
            </a:lvl3pPr>
            <a:lvl4pPr marL="1600111" indent="-228587" defTabSz="928637" eaLnBrk="0" hangingPunct="0">
              <a:spcBef>
                <a:spcPct val="30000"/>
              </a:spcBef>
              <a:defRPr sz="1200">
                <a:solidFill>
                  <a:schemeClr val="tx1"/>
                </a:solidFill>
                <a:latin typeface="Calibri" pitchFamily="34" charset="0"/>
              </a:defRPr>
            </a:lvl4pPr>
            <a:lvl5pPr marL="2057287" indent="-228587" defTabSz="928637" eaLnBrk="0" hangingPunct="0">
              <a:spcBef>
                <a:spcPct val="30000"/>
              </a:spcBef>
              <a:defRPr sz="1200">
                <a:solidFill>
                  <a:schemeClr val="tx1"/>
                </a:solidFill>
                <a:latin typeface="Calibri" pitchFamily="34" charset="0"/>
              </a:defRPr>
            </a:lvl5pPr>
            <a:lvl6pPr marL="2514461" indent="-228587" defTabSz="928637" eaLnBrk="0" fontAlgn="base" hangingPunct="0">
              <a:spcBef>
                <a:spcPct val="30000"/>
              </a:spcBef>
              <a:spcAft>
                <a:spcPct val="0"/>
              </a:spcAft>
              <a:defRPr sz="1200">
                <a:solidFill>
                  <a:schemeClr val="tx1"/>
                </a:solidFill>
                <a:latin typeface="Calibri" pitchFamily="34" charset="0"/>
              </a:defRPr>
            </a:lvl6pPr>
            <a:lvl7pPr marL="2971635" indent="-228587" defTabSz="928637" eaLnBrk="0" fontAlgn="base" hangingPunct="0">
              <a:spcBef>
                <a:spcPct val="30000"/>
              </a:spcBef>
              <a:spcAft>
                <a:spcPct val="0"/>
              </a:spcAft>
              <a:defRPr sz="1200">
                <a:solidFill>
                  <a:schemeClr val="tx1"/>
                </a:solidFill>
                <a:latin typeface="Calibri" pitchFamily="34" charset="0"/>
              </a:defRPr>
            </a:lvl7pPr>
            <a:lvl8pPr marL="3428811" indent="-228587" defTabSz="928637" eaLnBrk="0" fontAlgn="base" hangingPunct="0">
              <a:spcBef>
                <a:spcPct val="30000"/>
              </a:spcBef>
              <a:spcAft>
                <a:spcPct val="0"/>
              </a:spcAft>
              <a:defRPr sz="1200">
                <a:solidFill>
                  <a:schemeClr val="tx1"/>
                </a:solidFill>
                <a:latin typeface="Calibri" pitchFamily="34" charset="0"/>
              </a:defRPr>
            </a:lvl8pPr>
            <a:lvl9pPr marL="3885985" indent="-228587" defTabSz="92863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3D9D0461-2A6E-4BBE-AE23-2D0B29C35140}" type="slidenum">
              <a:rPr lang="en-US" altLang="en-US" smtClean="0">
                <a:latin typeface="Verdana" pitchFamily="34" charset="0"/>
                <a:ea typeface="MS PGothic" pitchFamily="34" charset="-128"/>
              </a:rPr>
              <a:pPr eaLnBrk="1" hangingPunct="1">
                <a:spcBef>
                  <a:spcPct val="0"/>
                </a:spcBef>
                <a:defRPr/>
              </a:pPr>
              <a:t>6</a:t>
            </a:fld>
            <a:endParaRPr lang="en-US" altLang="en-US" dirty="0" smtClean="0">
              <a:latin typeface="Verdana" pitchFamily="34" charset="0"/>
              <a:ea typeface="MS PGothic" pitchFamily="34" charset="-128"/>
            </a:endParaRPr>
          </a:p>
        </p:txBody>
      </p:sp>
      <p:sp>
        <p:nvSpPr>
          <p:cNvPr id="148483"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http://intranet.osha.gov/dcsp/LAP/dcsp/compliance_assistance/cas_disclaimer/cas_disclaimer_memo.html#Attachment%20A</a:t>
            </a:r>
          </a:p>
          <a:p>
            <a:pPr eaLnBrk="1" hangingPunct="1">
              <a:spcBef>
                <a:spcPct val="0"/>
              </a:spcBef>
            </a:pPr>
            <a:endParaRPr lang="en-US" altLang="en-US" dirty="0" smtClean="0">
              <a:latin typeface="Arial" charset="0"/>
            </a:endParaRPr>
          </a:p>
          <a:p>
            <a:pPr eaLnBrk="1" hangingPunct="1">
              <a:spcBef>
                <a:spcPct val="0"/>
              </a:spcBef>
            </a:pPr>
            <a:r>
              <a:rPr lang="en-US" altLang="en-US" dirty="0" smtClean="0">
                <a:latin typeface="Arial" charset="0"/>
              </a:rPr>
              <a:t>We are not going to hit everything today.</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endParaRPr lang="en-US" altLang="en-US" dirty="0" smtClean="0">
              <a:solidFill>
                <a:srgbClr val="000000"/>
              </a:solidFill>
              <a:latin typeface="Arial"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6489A9-9EFD-4A3A-B890-B8E22AE02EED}" type="slidenum">
              <a:rPr lang="en-US" altLang="en-US" smtClean="0">
                <a:latin typeface="Arial" charset="0"/>
              </a:rPr>
              <a:pPr eaLnBrk="1" hangingPunct="1">
                <a:spcBef>
                  <a:spcPct val="0"/>
                </a:spcBef>
              </a:pPr>
              <a:t>63</a:t>
            </a:fld>
            <a:endParaRPr lang="en-US" altLang="en-US"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endParaRPr lang="en-US" altLang="en-US" dirty="0" smtClean="0">
              <a:solidFill>
                <a:srgbClr val="000000"/>
              </a:solidFill>
              <a:latin typeface="Arial"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6489A9-9EFD-4A3A-B890-B8E22AE02EED}" type="slidenum">
              <a:rPr lang="en-US" altLang="en-US" smtClean="0">
                <a:latin typeface="Arial" charset="0"/>
              </a:rPr>
              <a:pPr eaLnBrk="1" hangingPunct="1">
                <a:spcBef>
                  <a:spcPct val="0"/>
                </a:spcBef>
              </a:pPr>
              <a:t>64</a:t>
            </a:fld>
            <a:endParaRPr lang="en-US" altLang="en-US"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449FE932-F3A8-4F1D-99EC-8453EF624362}" type="slidenum">
              <a:rPr lang="en-US" altLang="en-US">
                <a:solidFill>
                  <a:prstClr val="black"/>
                </a:solidFill>
              </a:rPr>
              <a:pPr/>
              <a:t>65</a:t>
            </a:fld>
            <a:endParaRPr lang="en-US" altLang="en-US">
              <a:solidFill>
                <a:prstClr val="black"/>
              </a:solidFill>
            </a:endParaRPr>
          </a:p>
        </p:txBody>
      </p:sp>
      <p:sp>
        <p:nvSpPr>
          <p:cNvPr id="198658" name="Rectangle 2"/>
          <p:cNvSpPr>
            <a:spLocks noGrp="1" noRot="1" noChangeAspect="1" noChangeArrowheads="1" noTextEdit="1"/>
          </p:cNvSpPr>
          <p:nvPr>
            <p:ph type="sldImg"/>
          </p:nvPr>
        </p:nvSpPr>
        <p:spPr>
          <a:xfrm>
            <a:off x="1181100" y="696913"/>
            <a:ext cx="4648200" cy="3486150"/>
          </a:xfrm>
          <a:ln/>
        </p:spPr>
      </p:sp>
      <p:sp>
        <p:nvSpPr>
          <p:cNvPr id="19865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66</a:t>
            </a:fld>
            <a:endParaRPr lang="en-US"/>
          </a:p>
        </p:txBody>
      </p:sp>
    </p:spTree>
    <p:extLst>
      <p:ext uri="{BB962C8B-B14F-4D97-AF65-F5344CB8AC3E}">
        <p14:creationId xmlns:p14="http://schemas.microsoft.com/office/powerpoint/2010/main" val="38618836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01E44E-C0D5-4288-9D9D-186919BE15DF}" type="slidenum">
              <a:rPr lang="en-US" altLang="en-US" smtClean="0">
                <a:latin typeface="Arial" charset="0"/>
              </a:rPr>
              <a:pPr eaLnBrk="1" hangingPunct="1">
                <a:spcBef>
                  <a:spcPct val="0"/>
                </a:spcBef>
              </a:pPr>
              <a:t>67</a:t>
            </a:fld>
            <a:endParaRPr lang="en-US" altLang="en-US"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0110B3-F976-4247-B18E-374ACDC44F0D}" type="slidenum">
              <a:rPr lang="en-US" altLang="en-US" smtClean="0">
                <a:solidFill>
                  <a:prstClr val="black"/>
                </a:solidFill>
                <a:latin typeface="Arial" charset="0"/>
              </a:rPr>
              <a:pPr eaLnBrk="1" hangingPunct="1">
                <a:spcBef>
                  <a:spcPct val="0"/>
                </a:spcBef>
              </a:pPr>
              <a:t>68</a:t>
            </a:fld>
            <a:endParaRPr lang="en-US" altLang="en-US" smtClean="0">
              <a:solidFill>
                <a:prstClr val="black"/>
              </a:solidFill>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0110B3-F976-4247-B18E-374ACDC44F0D}" type="slidenum">
              <a:rPr lang="en-US" altLang="en-US" smtClean="0">
                <a:solidFill>
                  <a:prstClr val="black"/>
                </a:solidFill>
                <a:latin typeface="Arial" charset="0"/>
              </a:rPr>
              <a:pPr eaLnBrk="1" hangingPunct="1">
                <a:spcBef>
                  <a:spcPct val="0"/>
                </a:spcBef>
              </a:pPr>
              <a:t>69</a:t>
            </a:fld>
            <a:endParaRPr lang="en-US" altLang="en-US" smtClean="0">
              <a:solidFill>
                <a:prstClr val="black"/>
              </a:solidFill>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0110B3-F976-4247-B18E-374ACDC44F0D}" type="slidenum">
              <a:rPr lang="en-US" altLang="en-US" smtClean="0">
                <a:solidFill>
                  <a:prstClr val="black"/>
                </a:solidFill>
                <a:latin typeface="Arial" charset="0"/>
              </a:rPr>
              <a:pPr eaLnBrk="1" hangingPunct="1">
                <a:spcBef>
                  <a:spcPct val="0"/>
                </a:spcBef>
              </a:pPr>
              <a:t>70</a:t>
            </a:fld>
            <a:endParaRPr lang="en-US" altLang="en-US" smtClean="0">
              <a:solidFill>
                <a:prstClr val="black"/>
              </a:solidFill>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71</a:t>
            </a:fld>
            <a:endParaRPr lang="en-US"/>
          </a:p>
        </p:txBody>
      </p:sp>
    </p:spTree>
    <p:extLst>
      <p:ext uri="{BB962C8B-B14F-4D97-AF65-F5344CB8AC3E}">
        <p14:creationId xmlns:p14="http://schemas.microsoft.com/office/powerpoint/2010/main" val="16532386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solidFill>
                  <a:prstClr val="black"/>
                </a:solidFill>
              </a:rPr>
              <a:pPr>
                <a:defRPr/>
              </a:pPr>
              <a:t>72</a:t>
            </a:fld>
            <a:endParaRPr lang="en-US">
              <a:solidFill>
                <a:prstClr val="black"/>
              </a:solidFill>
            </a:endParaRPr>
          </a:p>
        </p:txBody>
      </p:sp>
    </p:spTree>
    <p:extLst>
      <p:ext uri="{BB962C8B-B14F-4D97-AF65-F5344CB8AC3E}">
        <p14:creationId xmlns:p14="http://schemas.microsoft.com/office/powerpoint/2010/main" val="1194510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eaLnBrk="1" hangingPunct="1">
              <a:buFontTx/>
              <a:buChar char="•"/>
            </a:pPr>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81FBFB5-9D1A-4854-9275-31710AC9D817}" type="slidenum">
              <a:rPr lang="en-US" altLang="en-US" smtClean="0">
                <a:latin typeface="Arial" charset="0"/>
              </a:rPr>
              <a:pPr eaLnBrk="1" hangingPunct="1">
                <a:spcBef>
                  <a:spcPct val="0"/>
                </a:spcBef>
              </a:pPr>
              <a:t>7</a:t>
            </a:fld>
            <a:endParaRPr lang="en-US" altLang="en-US"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73</a:t>
            </a:fld>
            <a:endParaRPr lang="en-US"/>
          </a:p>
        </p:txBody>
      </p:sp>
    </p:spTree>
    <p:extLst>
      <p:ext uri="{BB962C8B-B14F-4D97-AF65-F5344CB8AC3E}">
        <p14:creationId xmlns:p14="http://schemas.microsoft.com/office/powerpoint/2010/main" val="9675195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74</a:t>
            </a:fld>
            <a:endParaRPr lang="en-US"/>
          </a:p>
        </p:txBody>
      </p:sp>
    </p:spTree>
    <p:extLst>
      <p:ext uri="{BB962C8B-B14F-4D97-AF65-F5344CB8AC3E}">
        <p14:creationId xmlns:p14="http://schemas.microsoft.com/office/powerpoint/2010/main" val="33829970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75</a:t>
            </a:fld>
            <a:endParaRPr lang="en-US"/>
          </a:p>
        </p:txBody>
      </p:sp>
    </p:spTree>
    <p:extLst>
      <p:ext uri="{BB962C8B-B14F-4D97-AF65-F5344CB8AC3E}">
        <p14:creationId xmlns:p14="http://schemas.microsoft.com/office/powerpoint/2010/main" val="14146130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76</a:t>
            </a:fld>
            <a:endParaRPr lang="en-US"/>
          </a:p>
        </p:txBody>
      </p:sp>
    </p:spTree>
    <p:extLst>
      <p:ext uri="{BB962C8B-B14F-4D97-AF65-F5344CB8AC3E}">
        <p14:creationId xmlns:p14="http://schemas.microsoft.com/office/powerpoint/2010/main" val="40585989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77</a:t>
            </a:fld>
            <a:endParaRPr lang="en-US"/>
          </a:p>
        </p:txBody>
      </p:sp>
    </p:spTree>
    <p:extLst>
      <p:ext uri="{BB962C8B-B14F-4D97-AF65-F5344CB8AC3E}">
        <p14:creationId xmlns:p14="http://schemas.microsoft.com/office/powerpoint/2010/main" val="14785419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78</a:t>
            </a:fld>
            <a:endParaRPr lang="en-US"/>
          </a:p>
        </p:txBody>
      </p:sp>
    </p:spTree>
    <p:extLst>
      <p:ext uri="{BB962C8B-B14F-4D97-AF65-F5344CB8AC3E}">
        <p14:creationId xmlns:p14="http://schemas.microsoft.com/office/powerpoint/2010/main" val="1549204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8637" eaLnBrk="0" hangingPunct="0">
              <a:spcBef>
                <a:spcPct val="30000"/>
              </a:spcBef>
              <a:defRPr sz="1200">
                <a:solidFill>
                  <a:schemeClr val="tx1"/>
                </a:solidFill>
                <a:latin typeface="Calibri" pitchFamily="34" charset="0"/>
              </a:defRPr>
            </a:lvl1pPr>
            <a:lvl2pPr marL="742909" indent="-285734" defTabSz="928637" eaLnBrk="0" hangingPunct="0">
              <a:spcBef>
                <a:spcPct val="30000"/>
              </a:spcBef>
              <a:defRPr sz="1200">
                <a:solidFill>
                  <a:schemeClr val="tx1"/>
                </a:solidFill>
                <a:latin typeface="Calibri" pitchFamily="34" charset="0"/>
              </a:defRPr>
            </a:lvl2pPr>
            <a:lvl3pPr marL="1142937" indent="-228587" defTabSz="928637" eaLnBrk="0" hangingPunct="0">
              <a:spcBef>
                <a:spcPct val="30000"/>
              </a:spcBef>
              <a:defRPr sz="1200">
                <a:solidFill>
                  <a:schemeClr val="tx1"/>
                </a:solidFill>
                <a:latin typeface="Calibri" pitchFamily="34" charset="0"/>
              </a:defRPr>
            </a:lvl3pPr>
            <a:lvl4pPr marL="1600111" indent="-228587" defTabSz="928637" eaLnBrk="0" hangingPunct="0">
              <a:spcBef>
                <a:spcPct val="30000"/>
              </a:spcBef>
              <a:defRPr sz="1200">
                <a:solidFill>
                  <a:schemeClr val="tx1"/>
                </a:solidFill>
                <a:latin typeface="Calibri" pitchFamily="34" charset="0"/>
              </a:defRPr>
            </a:lvl4pPr>
            <a:lvl5pPr marL="2057287" indent="-228587" defTabSz="928637" eaLnBrk="0" hangingPunct="0">
              <a:spcBef>
                <a:spcPct val="30000"/>
              </a:spcBef>
              <a:defRPr sz="1200">
                <a:solidFill>
                  <a:schemeClr val="tx1"/>
                </a:solidFill>
                <a:latin typeface="Calibri" pitchFamily="34" charset="0"/>
              </a:defRPr>
            </a:lvl5pPr>
            <a:lvl6pPr marL="2514461" indent="-228587" defTabSz="928637" eaLnBrk="0" fontAlgn="base" hangingPunct="0">
              <a:spcBef>
                <a:spcPct val="30000"/>
              </a:spcBef>
              <a:spcAft>
                <a:spcPct val="0"/>
              </a:spcAft>
              <a:defRPr sz="1200">
                <a:solidFill>
                  <a:schemeClr val="tx1"/>
                </a:solidFill>
                <a:latin typeface="Calibri" pitchFamily="34" charset="0"/>
              </a:defRPr>
            </a:lvl6pPr>
            <a:lvl7pPr marL="2971635" indent="-228587" defTabSz="928637" eaLnBrk="0" fontAlgn="base" hangingPunct="0">
              <a:spcBef>
                <a:spcPct val="30000"/>
              </a:spcBef>
              <a:spcAft>
                <a:spcPct val="0"/>
              </a:spcAft>
              <a:defRPr sz="1200">
                <a:solidFill>
                  <a:schemeClr val="tx1"/>
                </a:solidFill>
                <a:latin typeface="Calibri" pitchFamily="34" charset="0"/>
              </a:defRPr>
            </a:lvl7pPr>
            <a:lvl8pPr marL="3428811" indent="-228587" defTabSz="928637" eaLnBrk="0" fontAlgn="base" hangingPunct="0">
              <a:spcBef>
                <a:spcPct val="30000"/>
              </a:spcBef>
              <a:spcAft>
                <a:spcPct val="0"/>
              </a:spcAft>
              <a:defRPr sz="1200">
                <a:solidFill>
                  <a:schemeClr val="tx1"/>
                </a:solidFill>
                <a:latin typeface="Calibri" pitchFamily="34" charset="0"/>
              </a:defRPr>
            </a:lvl8pPr>
            <a:lvl9pPr marL="3885985" indent="-228587" defTabSz="92863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050ECE47-3F34-40C1-86D4-CBD7527DA03A}" type="slidenum">
              <a:rPr lang="en-US" altLang="en-US" smtClean="0">
                <a:solidFill>
                  <a:srgbClr val="000000"/>
                </a:solidFill>
                <a:latin typeface="Arial" pitchFamily="34" charset="0"/>
                <a:ea typeface="MS PGothic" pitchFamily="34" charset="-128"/>
              </a:rPr>
              <a:pPr eaLnBrk="1" hangingPunct="1">
                <a:spcBef>
                  <a:spcPct val="0"/>
                </a:spcBef>
                <a:defRPr/>
              </a:pPr>
              <a:t>80</a:t>
            </a:fld>
            <a:endParaRPr lang="en-US" altLang="en-US" dirty="0" smtClean="0">
              <a:solidFill>
                <a:srgbClr val="000000"/>
              </a:solidFill>
              <a:latin typeface="Arial" pitchFamily="34" charset="0"/>
              <a:ea typeface="MS PGothic" pitchFamily="34" charset="-128"/>
            </a:endParaRPr>
          </a:p>
        </p:txBody>
      </p:sp>
      <p:sp>
        <p:nvSpPr>
          <p:cNvPr id="253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6" name="Rectangle 3"/>
          <p:cNvSpPr>
            <a:spLocks noGrp="1" noChangeArrowheads="1"/>
          </p:cNvSpPr>
          <p:nvPr>
            <p:ph type="body" idx="1"/>
          </p:nvPr>
        </p:nvSpPr>
        <p:spPr bwMode="auto">
          <a:xfrm>
            <a:off x="700089" y="4414839"/>
            <a:ext cx="5610225"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4C321164-85C7-472E-B5EC-737A31E75F0B}" type="slidenum">
              <a:rPr lang="en-US" altLang="en-US" smtClean="0">
                <a:solidFill>
                  <a:prstClr val="black"/>
                </a:solidFill>
                <a:latin typeface="Arial" pitchFamily="34" charset="0"/>
              </a:rPr>
              <a:pPr eaLnBrk="1" hangingPunct="1">
                <a:spcBef>
                  <a:spcPct val="0"/>
                </a:spcBef>
                <a:defRPr/>
              </a:pPr>
              <a:t>81</a:t>
            </a:fld>
            <a:endParaRPr lang="en-US" altLang="en-US" dirty="0" smtClean="0">
              <a:solidFill>
                <a:prstClr val="black"/>
              </a:solidFill>
              <a:latin typeface="Arial" pitchFamily="34" charset="0"/>
            </a:endParaRPr>
          </a:p>
        </p:txBody>
      </p:sp>
      <p:sp>
        <p:nvSpPr>
          <p:cNvPr id="254979"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82</a:t>
            </a:fld>
            <a:endParaRPr lang="en-US"/>
          </a:p>
        </p:txBody>
      </p:sp>
    </p:spTree>
    <p:extLst>
      <p:ext uri="{BB962C8B-B14F-4D97-AF65-F5344CB8AC3E}">
        <p14:creationId xmlns:p14="http://schemas.microsoft.com/office/powerpoint/2010/main" val="7448983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66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D5C62454-75EB-4CD0-88FF-2AF16C148879}" type="slidenum">
              <a:rPr lang="en-US" altLang="en-US" smtClean="0">
                <a:solidFill>
                  <a:prstClr val="black"/>
                </a:solidFill>
                <a:latin typeface="Arial" pitchFamily="34" charset="0"/>
              </a:rPr>
              <a:pPr eaLnBrk="1" hangingPunct="1">
                <a:spcBef>
                  <a:spcPct val="0"/>
                </a:spcBef>
                <a:defRPr/>
              </a:pPr>
              <a:t>83</a:t>
            </a:fld>
            <a:endParaRPr lang="en-US" altLang="en-US" dirty="0" smtClean="0">
              <a:solidFill>
                <a:prstClr val="black"/>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eaLnBrk="1" hangingPunct="1">
              <a:buFontTx/>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8</a:t>
            </a:fld>
            <a:endParaRPr lang="en-US" dirty="0"/>
          </a:p>
        </p:txBody>
      </p:sp>
    </p:spTree>
    <p:extLst>
      <p:ext uri="{BB962C8B-B14F-4D97-AF65-F5344CB8AC3E}">
        <p14:creationId xmlns:p14="http://schemas.microsoft.com/office/powerpoint/2010/main" val="43791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10</a:t>
            </a:fld>
            <a:endParaRPr lang="en-US"/>
          </a:p>
        </p:txBody>
      </p:sp>
    </p:spTree>
    <p:extLst>
      <p:ext uri="{BB962C8B-B14F-4D97-AF65-F5344CB8AC3E}">
        <p14:creationId xmlns:p14="http://schemas.microsoft.com/office/powerpoint/2010/main" val="3695527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Date Placeholder 3"/>
          <p:cNvSpPr>
            <a:spLocks noGrp="1"/>
          </p:cNvSpPr>
          <p:nvPr>
            <p:ph type="dt" sz="half" idx="10"/>
          </p:nvPr>
        </p:nvSpPr>
        <p:spPr/>
        <p:txBody>
          <a:bodyPr/>
          <a:lstStyle/>
          <a:p>
            <a:fld id="{4AA1566E-359A-45EC-A678-990A2D0848AE}" type="datetime1">
              <a:rPr lang="en-US" smtClean="0">
                <a:solidFill>
                  <a:prstClr val="black">
                    <a:lumMod val="50000"/>
                    <a:lumOff val="50000"/>
                  </a:prstClr>
                </a:solidFill>
              </a:rPr>
              <a:t>10/17/2017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1219204" y="304806"/>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8499" y="6214540"/>
            <a:ext cx="1400302" cy="404525"/>
          </a:xfrm>
          <a:prstGeom prst="rect">
            <a:avLst/>
          </a:prstGeom>
        </p:spPr>
      </p:pic>
    </p:spTree>
    <p:extLst>
      <p:ext uri="{BB962C8B-B14F-4D97-AF65-F5344CB8AC3E}">
        <p14:creationId xmlns:p14="http://schemas.microsoft.com/office/powerpoint/2010/main" val="39423978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21"/>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3D8A91-F0AA-484B-A521-8D8008F27DAB}" type="datetime1">
              <a:rPr lang="en-US" smtClean="0">
                <a:solidFill>
                  <a:prstClr val="black">
                    <a:lumMod val="50000"/>
                    <a:lumOff val="50000"/>
                  </a:prstClr>
                </a:solidFill>
              </a:rPr>
              <a:t>10/17/2017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7"/>
            <a:ext cx="1310234" cy="378505"/>
          </a:xfrm>
          <a:prstGeom prst="rect">
            <a:avLst/>
          </a:prstGeom>
        </p:spPr>
      </p:pic>
    </p:spTree>
    <p:extLst>
      <p:ext uri="{BB962C8B-B14F-4D97-AF65-F5344CB8AC3E}">
        <p14:creationId xmlns:p14="http://schemas.microsoft.com/office/powerpoint/2010/main" val="691963469"/>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mn-ea"/>
              </a:defRPr>
            </a:lvl1pPr>
          </a:lstStyle>
          <a:p>
            <a:pPr>
              <a:defRPr/>
            </a:pPr>
            <a:fld id="{0269D041-5E25-41F6-9465-8C4F1593CE4C}" type="datetime1">
              <a:rPr lang="en-US"/>
              <a:pPr>
                <a:defRPr/>
              </a:pPr>
              <a:t>10/17/2017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mn-ea"/>
              </a:defRPr>
            </a:lvl1pPr>
          </a:lstStyle>
          <a:p>
            <a:pPr>
              <a:defRPr/>
            </a:pPr>
            <a:fld id="{D5AF6D3C-EE1E-48A1-8A5F-39248FA7FEC5}" type="slidenum">
              <a:rPr lang="en-US"/>
              <a:pPr>
                <a:defRPr/>
              </a:pPr>
              <a:t>‹#›</a:t>
            </a:fld>
            <a:endParaRPr lang="en-US"/>
          </a:p>
        </p:txBody>
      </p:sp>
    </p:spTree>
    <p:extLst>
      <p:ext uri="{BB962C8B-B14F-4D97-AF65-F5344CB8AC3E}">
        <p14:creationId xmlns:p14="http://schemas.microsoft.com/office/powerpoint/2010/main" val="20725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7" y="731525"/>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EE5157-9E06-4057-B0C0-922937595A8D}" type="datetime1">
              <a:rPr lang="en-US" smtClean="0">
                <a:solidFill>
                  <a:prstClr val="black">
                    <a:lumMod val="50000"/>
                    <a:lumOff val="50000"/>
                  </a:prstClr>
                </a:solidFill>
              </a:rPr>
              <a:t>10/17/2017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7"/>
            <a:ext cx="1310234" cy="378505"/>
          </a:xfrm>
          <a:prstGeom prst="rect">
            <a:avLst/>
          </a:prstGeom>
        </p:spPr>
      </p:pic>
    </p:spTree>
    <p:extLst>
      <p:ext uri="{BB962C8B-B14F-4D97-AF65-F5344CB8AC3E}">
        <p14:creationId xmlns:p14="http://schemas.microsoft.com/office/powerpoint/2010/main" val="14609318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800" y="5052548"/>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40945D-3DD4-4EDD-A319-9916EB928B29}"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5" y="3132296"/>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FLAG_72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6"/>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userDrawn="1"/>
        </p:nvSpPr>
        <p:spPr bwMode="auto">
          <a:xfrm>
            <a:off x="304800" y="304801"/>
            <a:ext cx="8534400" cy="6248400"/>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0000"/>
              </a:solidFill>
            </a:endParaRPr>
          </a:p>
        </p:txBody>
      </p:sp>
      <p:pic>
        <p:nvPicPr>
          <p:cNvPr id="6" name="Picture 10" descr="side_col_lg"/>
          <p:cNvPicPr>
            <a:picLocks noChangeAspect="1" noChangeArrowheads="1"/>
          </p:cNvPicPr>
          <p:nvPr userDrawn="1"/>
        </p:nvPicPr>
        <p:blipFill>
          <a:blip r:embed="rId3" cstate="email">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144000" y="5105400"/>
            <a:ext cx="35274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685800" y="2130432"/>
            <a:ext cx="7772400" cy="1470025"/>
          </a:xfrm>
        </p:spPr>
        <p:txBody>
          <a:bodyPr/>
          <a:lstStyle>
            <a:lvl1pPr>
              <a:defRPr/>
            </a:lvl1pPr>
          </a:lstStyle>
          <a:p>
            <a:pPr lvl="0"/>
            <a:r>
              <a:rPr lang="en-US" altLang="en-US" noProof="0" smtClean="0"/>
              <a:t>Click to edit Master title style</a:t>
            </a:r>
          </a:p>
        </p:txBody>
      </p:sp>
      <p:sp>
        <p:nvSpPr>
          <p:cNvPr id="3077"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7" name="Rectangle 6"/>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9" name="Rectangle 8"/>
          <p:cNvSpPr>
            <a:spLocks noGrp="1" noChangeArrowheads="1"/>
          </p:cNvSpPr>
          <p:nvPr>
            <p:ph type="sldNum" sz="quarter" idx="12"/>
          </p:nvPr>
        </p:nvSpPr>
        <p:spPr/>
        <p:txBody>
          <a:bodyPr/>
          <a:lstStyle>
            <a:lvl1pPr>
              <a:defRPr/>
            </a:lvl1pPr>
          </a:lstStyle>
          <a:p>
            <a:pPr>
              <a:defRPr/>
            </a:pPr>
            <a:fld id="{845CE1A8-CC18-49FE-937E-81B5FB8BC9D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42189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10781A-8171-4CD6-8DCC-05567C41FC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54656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73024D-1C43-45E1-B2E7-E2DFC878830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8493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D0E2E3-3085-4C2B-AF54-F1D1C64E40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18968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DD99FD-B8EE-410E-90CF-775376C105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5396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2AFE7E6-C87F-4E23-8ECA-C291DD7996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9101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2512754-6163-483D-B809-521A3F8257A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546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C417C3-D954-4471-BA09-7D65D8A33D6B}" type="datetime1">
              <a:rPr lang="en-US" smtClean="0">
                <a:solidFill>
                  <a:prstClr val="black">
                    <a:lumMod val="50000"/>
                    <a:lumOff val="50000"/>
                  </a:prstClr>
                </a:solidFill>
              </a:rPr>
              <a:t>10/17/2017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a:xfrm>
            <a:off x="7848600" y="6172200"/>
            <a:ext cx="1828800" cy="365125"/>
          </a:xfrm>
        </p:spPr>
        <p:txBody>
          <a:bodyPr/>
          <a:lstStyle/>
          <a:p>
            <a:fld id="{4AF685D9-CCD3-4114-A06A-21DD342E231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8" name="Title 7"/>
          <p:cNvSpPr>
            <a:spLocks noGrp="1"/>
          </p:cNvSpPr>
          <p:nvPr>
            <p:ph type="title"/>
          </p:nvPr>
        </p:nvSpPr>
        <p:spPr>
          <a:xfrm>
            <a:off x="457199" y="548640"/>
            <a:ext cx="8229600" cy="749808"/>
          </a:xfrm>
        </p:spPr>
        <p:txBody>
          <a:bodyPr/>
          <a:lstStyle>
            <a:lvl1pPr algn="ctr">
              <a:defRPr/>
            </a:lvl1pPr>
          </a:lstStyle>
          <a:p>
            <a:r>
              <a:rPr lang="en-US" dirty="0" smtClean="0"/>
              <a:t>Click to edit Master title style</a:t>
            </a:r>
            <a:endParaRPr lang="en-US" dirty="0"/>
          </a:p>
        </p:txBody>
      </p:sp>
      <p:sp>
        <p:nvSpPr>
          <p:cNvPr id="10" name="Content Placeholder 9"/>
          <p:cNvSpPr>
            <a:spLocks noGrp="1"/>
          </p:cNvSpPr>
          <p:nvPr>
            <p:ph sz="quarter" idx="13"/>
          </p:nvPr>
        </p:nvSpPr>
        <p:spPr>
          <a:xfrm>
            <a:off x="1143000" y="731521"/>
            <a:ext cx="6400800" cy="3474720"/>
          </a:xfrm>
        </p:spPr>
        <p:txBody>
          <a:bodyPr/>
          <a:lstStyle>
            <a:lvl1pPr marL="502920" indent="-457200">
              <a:buSzPct val="100000"/>
              <a:buFont typeface="Wingdings" panose="05000000000000000000" pitchFamily="2" charset="2"/>
              <a:buChar char="v"/>
              <a:defRPr/>
            </a:lvl1pPr>
            <a:lvl2pPr marL="822960" indent="-457200">
              <a:buSzPct val="75000"/>
              <a:buFont typeface="Wingdings" panose="05000000000000000000" pitchFamily="2" charset="2"/>
              <a:buChar char="v"/>
              <a:defRPr/>
            </a:lvl2pPr>
            <a:lvl3pPr marL="982980" indent="-342900">
              <a:buFont typeface="Wingdings" panose="05000000000000000000" pitchFamily="2" charset="2"/>
              <a:buChar char="v"/>
              <a:defRPr/>
            </a:lvl3pPr>
            <a:lvl4pPr marL="1257300" indent="-342900">
              <a:buFont typeface="Wingdings" panose="05000000000000000000" pitchFamily="2" charset="2"/>
              <a:buChar char="v"/>
              <a:defRPr/>
            </a:lvl4pPr>
            <a:lvl5pPr marL="1549908" indent="-342900">
              <a:buFont typeface="Wingdings" panose="05000000000000000000"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7"/>
            <a:ext cx="1310234" cy="378505"/>
          </a:xfrm>
          <a:prstGeom prst="rect">
            <a:avLst/>
          </a:prstGeom>
        </p:spPr>
      </p:pic>
    </p:spTree>
    <p:extLst>
      <p:ext uri="{BB962C8B-B14F-4D97-AF65-F5344CB8AC3E}">
        <p14:creationId xmlns:p14="http://schemas.microsoft.com/office/powerpoint/2010/main" val="238921861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6"/>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49FCCD-DF70-4B55-AEB5-0EB6961065D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66675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6"/>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E6E0A8-8D92-48AD-A049-687F88DDBF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60623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9B0C1E-84F3-4DF1-B840-0CB01B387A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4153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E5E532-7D4D-4FC8-A05C-ADAAD6965A4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4544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4"/>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5A37DB-A3C7-464B-AD0D-454B2E5871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69805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4"/>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7"/>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7E221C-B571-4CF2-AB6A-2A7AB0C034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92978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3290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9146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16943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972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7"/>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45605-E446-41F2-822C-5EC7A080A9B8}" type="datetime1">
              <a:rPr lang="en-US" smtClean="0">
                <a:solidFill>
                  <a:prstClr val="black">
                    <a:lumMod val="50000"/>
                    <a:lumOff val="50000"/>
                  </a:prstClr>
                </a:solidFill>
              </a:rPr>
              <a:t>10/17/2017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7"/>
            <a:ext cx="1310234" cy="378505"/>
          </a:xfrm>
          <a:prstGeom prst="rect">
            <a:avLst/>
          </a:prstGeom>
        </p:spPr>
      </p:pic>
    </p:spTree>
    <p:extLst>
      <p:ext uri="{BB962C8B-B14F-4D97-AF65-F5344CB8AC3E}">
        <p14:creationId xmlns:p14="http://schemas.microsoft.com/office/powerpoint/2010/main" val="358812689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6032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9964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017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6"/>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7015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6"/>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3918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0142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9048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4"/>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76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1360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4"/>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76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3175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4EB5155-4973-46EA-B8E6-0450A14534E0}" type="datetimeFigureOut">
              <a:rPr lang="en-US">
                <a:solidFill>
                  <a:prstClr val="white">
                    <a:tint val="75000"/>
                  </a:prstClr>
                </a:solidFill>
              </a:rPr>
              <a:pPr>
                <a:defRPr/>
              </a:pPr>
              <a:t>10/17/2017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E9E69F-01A7-45FA-8C34-256208AE4864}"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89138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47ECF6-6A1D-4EE0-9CC0-377E8B682B6A}" type="datetime1">
              <a:rPr lang="en-US" smtClean="0">
                <a:solidFill>
                  <a:prstClr val="black">
                    <a:lumMod val="50000"/>
                    <a:lumOff val="50000"/>
                  </a:prstClr>
                </a:solidFill>
              </a:rPr>
              <a:t>10/17/2017</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a:xfrm>
            <a:off x="1524005" y="304800"/>
            <a:ext cx="6512511" cy="1143000"/>
          </a:xfrm>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21"/>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1"/>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7"/>
            <a:ext cx="1310234" cy="378505"/>
          </a:xfrm>
          <a:prstGeom prst="rect">
            <a:avLst/>
          </a:prstGeom>
        </p:spPr>
      </p:pic>
    </p:spTree>
    <p:extLst>
      <p:ext uri="{BB962C8B-B14F-4D97-AF65-F5344CB8AC3E}">
        <p14:creationId xmlns:p14="http://schemas.microsoft.com/office/powerpoint/2010/main" val="24235316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B7B537F-6338-4D3F-8837-26179C1D3319}" type="datetimeFigureOut">
              <a:rPr lang="en-US">
                <a:solidFill>
                  <a:prstClr val="white">
                    <a:tint val="75000"/>
                  </a:prstClr>
                </a:solidFill>
              </a:rPr>
              <a:pPr>
                <a:defRPr/>
              </a:pPr>
              <a:t>10/17/2017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9DEFBB-9E7B-4C13-AA90-B8DFAEEA0D21}"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611632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22DF5F-AFA7-45B0-AF87-6CA9D24731FC}" type="datetimeFigureOut">
              <a:rPr lang="en-US">
                <a:solidFill>
                  <a:prstClr val="white">
                    <a:tint val="75000"/>
                  </a:prstClr>
                </a:solidFill>
              </a:rPr>
              <a:pPr>
                <a:defRPr/>
              </a:pPr>
              <a:t>10/17/2017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1FAC19-5404-4E1D-B846-C4D72FC1A6DD}"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078852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2FCBE2-3D0F-47CA-BB8F-EF7BADBF5AF0}" type="datetimeFigureOut">
              <a:rPr lang="en-US">
                <a:solidFill>
                  <a:prstClr val="white">
                    <a:tint val="75000"/>
                  </a:prstClr>
                </a:solidFill>
              </a:rPr>
              <a:pPr>
                <a:defRPr/>
              </a:pPr>
              <a:t>10/17/2017</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E69C1E-B5C4-499D-ACA7-4E28131DEAA4}"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3207885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1" y="1535119"/>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9"/>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7EC1018-C330-469A-B422-942BD52EEF9B}" type="datetimeFigureOut">
              <a:rPr lang="en-US">
                <a:solidFill>
                  <a:prstClr val="white">
                    <a:tint val="75000"/>
                  </a:prstClr>
                </a:solidFill>
              </a:rPr>
              <a:pPr>
                <a:defRPr/>
              </a:pPr>
              <a:t>10/17/2017</a:t>
            </a:fld>
            <a:endParaRPr lang="en-US" dirty="0">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9204FEB-F1BC-4413-9EF1-5C9DC76AFFAA}"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4531665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7FD2A03-1513-4B29-B3B5-7AE71BD2CBA1}" type="datetimeFigureOut">
              <a:rPr lang="en-US">
                <a:solidFill>
                  <a:prstClr val="white">
                    <a:tint val="75000"/>
                  </a:prstClr>
                </a:solidFill>
              </a:rPr>
              <a:pPr>
                <a:defRPr/>
              </a:pPr>
              <a:t>10/17/2017</a:t>
            </a:fld>
            <a:endParaRPr lang="en-US" dirty="0">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7BC1906-1BDB-4FD0-971F-3EA9B826E431}"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248403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55966A-A6E0-4000-9F6C-679793FB90C7}" type="datetimeFigureOut">
              <a:rPr lang="en-US">
                <a:solidFill>
                  <a:prstClr val="white">
                    <a:tint val="75000"/>
                  </a:prstClr>
                </a:solidFill>
              </a:rPr>
              <a:pPr>
                <a:defRPr/>
              </a:pPr>
              <a:t>10/17/2017</a:t>
            </a:fld>
            <a:endParaRPr lang="en-US" dirty="0">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E42B1F2-5308-47E8-926B-E4E0B9F74E6A}"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42386939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6"/>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AF76E6-273F-426C-9814-894B4BD25B0E}" type="datetimeFigureOut">
              <a:rPr lang="en-US">
                <a:solidFill>
                  <a:prstClr val="white">
                    <a:tint val="75000"/>
                  </a:prstClr>
                </a:solidFill>
              </a:rPr>
              <a:pPr>
                <a:defRPr/>
              </a:pPr>
              <a:t>10/17/2017</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987E1C1-C51A-42FC-BA95-EE66FD9A51B4}"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4220052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6"/>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E5BFA6-EFC6-4FC5-91DE-9512813DC7DA}" type="datetimeFigureOut">
              <a:rPr lang="en-US">
                <a:solidFill>
                  <a:prstClr val="white">
                    <a:tint val="75000"/>
                  </a:prstClr>
                </a:solidFill>
              </a:rPr>
              <a:pPr>
                <a:defRPr/>
              </a:pPr>
              <a:t>10/17/2017</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32837D-918E-48B0-B37B-8A87C72C72D9}"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8900314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51E520-34B4-43A5-888C-E809BDAE1BF5}" type="datetimeFigureOut">
              <a:rPr lang="en-US">
                <a:solidFill>
                  <a:prstClr val="white">
                    <a:tint val="75000"/>
                  </a:prstClr>
                </a:solidFill>
              </a:rPr>
              <a:pPr>
                <a:defRPr/>
              </a:pPr>
              <a:t>10/17/2017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1A41E6-1CCA-46AE-8A7E-57800F5DB2D2}"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0147733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31CCEC1-EAFF-4698-BE57-DFCEA71FFCBB}" type="datetimeFigureOut">
              <a:rPr lang="en-US">
                <a:solidFill>
                  <a:prstClr val="white">
                    <a:tint val="75000"/>
                  </a:prstClr>
                </a:solidFill>
              </a:rPr>
              <a:pPr>
                <a:defRPr/>
              </a:pPr>
              <a:t>10/17/2017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73C90B-686B-4D1E-B398-F5475002089D}"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81291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F5B00F-39A4-4FBA-A9B1-727D64235F8D}" type="datetime1">
              <a:rPr lang="en-US" smtClean="0">
                <a:solidFill>
                  <a:prstClr val="black">
                    <a:lumMod val="50000"/>
                    <a:lumOff val="50000"/>
                  </a:prstClr>
                </a:solidFill>
              </a:rPr>
              <a:t>10/17/2017</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7"/>
            <a:ext cx="1310234" cy="378505"/>
          </a:xfrm>
          <a:prstGeom prst="rect">
            <a:avLst/>
          </a:prstGeom>
        </p:spPr>
      </p:pic>
    </p:spTree>
    <p:extLst>
      <p:ext uri="{BB962C8B-B14F-4D97-AF65-F5344CB8AC3E}">
        <p14:creationId xmlns:p14="http://schemas.microsoft.com/office/powerpoint/2010/main" val="388585944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6"/>
            <a:ext cx="8229600" cy="4530725"/>
          </a:xfrm>
        </p:spPr>
        <p:txBody>
          <a:bodyPr rtlCol="0">
            <a:normAutofit/>
          </a:bodyPr>
          <a:lstStyle/>
          <a:p>
            <a:pPr lvl="0"/>
            <a:endParaRPr lang="en-US" noProof="0" dirty="0" smtClean="0"/>
          </a:p>
        </p:txBody>
      </p:sp>
      <p:sp>
        <p:nvSpPr>
          <p:cNvPr id="4" name="Rectangle 19"/>
          <p:cNvSpPr>
            <a:spLocks noGrp="1" noChangeArrowheads="1"/>
          </p:cNvSpPr>
          <p:nvPr>
            <p:ph type="dt" sz="half" idx="10"/>
          </p:nvPr>
        </p:nvSpPr>
        <p:spPr/>
        <p:txBody>
          <a:bodyPr/>
          <a:lstStyle>
            <a:lvl1pPr>
              <a:defRPr/>
            </a:lvl1pPr>
          </a:lstStyle>
          <a:p>
            <a:pPr>
              <a:defRPr/>
            </a:pPr>
            <a:endParaRPr lang="en-US" dirty="0">
              <a:solidFill>
                <a:prstClr val="white">
                  <a:tint val="75000"/>
                </a:prstClr>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5EEF7D80-F373-4B33-8918-B4E7DE41767D}"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2283183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4" y="277819"/>
            <a:ext cx="7770813" cy="11414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4" y="1600200"/>
            <a:ext cx="3808413" cy="4529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600200"/>
            <a:ext cx="3810000" cy="4529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idx="10"/>
          </p:nvPr>
        </p:nvSpPr>
        <p:spPr/>
        <p:txBody>
          <a:bodyPr/>
          <a:lstStyle>
            <a:lvl1pPr>
              <a:defRPr/>
            </a:lvl1pPr>
          </a:lstStyle>
          <a:p>
            <a:pPr>
              <a:defRPr/>
            </a:pPr>
            <a:r>
              <a:rPr lang="en-GB" dirty="0">
                <a:solidFill>
                  <a:prstClr val="white">
                    <a:tint val="75000"/>
                  </a:prstClr>
                </a:solidFill>
              </a:rPr>
              <a:t>03/16/07</a:t>
            </a:r>
          </a:p>
        </p:txBody>
      </p:sp>
      <p:sp>
        <p:nvSpPr>
          <p:cNvPr id="6" name="Rectangle 9"/>
          <p:cNvSpPr>
            <a:spLocks noGrp="1" noChangeArrowheads="1"/>
          </p:cNvSpPr>
          <p:nvPr>
            <p:ph type="ftr" idx="11"/>
          </p:nvPr>
        </p:nvSpPr>
        <p:spPr/>
        <p:txBody>
          <a:bodyPr/>
          <a:lstStyle>
            <a:lvl1pPr>
              <a:defRPr/>
            </a:lvl1pPr>
          </a:lstStyle>
          <a:p>
            <a:pPr>
              <a:defRPr/>
            </a:pPr>
            <a:endParaRPr lang="en-GB" dirty="0">
              <a:solidFill>
                <a:prstClr val="white">
                  <a:tint val="75000"/>
                </a:prstClr>
              </a:solidFill>
            </a:endParaRPr>
          </a:p>
        </p:txBody>
      </p:sp>
      <p:sp>
        <p:nvSpPr>
          <p:cNvPr id="7" name="Rectangle 10"/>
          <p:cNvSpPr>
            <a:spLocks noGrp="1" noChangeArrowheads="1"/>
          </p:cNvSpPr>
          <p:nvPr>
            <p:ph type="sldNum" idx="12"/>
          </p:nvPr>
        </p:nvSpPr>
        <p:spPr/>
        <p:txBody>
          <a:bodyPr/>
          <a:lstStyle>
            <a:lvl1pPr>
              <a:defRPr/>
            </a:lvl1pPr>
          </a:lstStyle>
          <a:p>
            <a:pPr>
              <a:defRPr/>
            </a:pPr>
            <a:fld id="{B2578999-06B5-4F87-902C-5A161108E3FA}" type="slidenum">
              <a:rPr lang="en-GB">
                <a:solidFill>
                  <a:prstClr val="white">
                    <a:tint val="75000"/>
                  </a:prstClr>
                </a:solidFill>
              </a:rPr>
              <a:pPr>
                <a:defRPr/>
              </a:pPr>
              <a:t>‹#›</a:t>
            </a:fld>
            <a:endParaRPr lang="en-GB" dirty="0">
              <a:solidFill>
                <a:prstClr val="white">
                  <a:tint val="75000"/>
                </a:prstClr>
              </a:solidFill>
            </a:endParaRPr>
          </a:p>
        </p:txBody>
      </p:sp>
    </p:spTree>
    <p:extLst>
      <p:ext uri="{BB962C8B-B14F-4D97-AF65-F5344CB8AC3E}">
        <p14:creationId xmlns:p14="http://schemas.microsoft.com/office/powerpoint/2010/main" val="3813435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8" y="2131145"/>
            <a:ext cx="7772977" cy="1470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029" y="3885448"/>
            <a:ext cx="6401955" cy="175267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3881AD-03C6-4E4E-9E28-14ECEBD279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5646068"/>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05D51A-43BA-41AE-9801-22E16F3783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0212685"/>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858"/>
            <a:ext cx="7771534" cy="136282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5960"/>
            <a:ext cx="7771534" cy="150089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443273-4895-4529-9F59-3C1CD899F0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4507160"/>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518" y="1559375"/>
            <a:ext cx="3817215" cy="4536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559375"/>
            <a:ext cx="3817216" cy="4536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4288E54-B881-4F60-9425-55F6976E45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1908386"/>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5" y="274522"/>
            <a:ext cx="8229023" cy="114354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017"/>
            <a:ext cx="4039465" cy="6399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489" y="2175003"/>
            <a:ext cx="4039465" cy="3950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5017"/>
            <a:ext cx="4040909" cy="6399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606" y="2175003"/>
            <a:ext cx="4040909" cy="3950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2DEE133-783B-4D51-A24B-6F970A27FF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4702886"/>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2D8D0AA-A4C2-4363-9AC8-E0AFB98F1C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1808007"/>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034A4E2-0C82-4F7B-9E83-702D877A23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6993903"/>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5" y="272892"/>
            <a:ext cx="3007591" cy="116141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762" y="272897"/>
            <a:ext cx="5111750" cy="58525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5" y="1434300"/>
            <a:ext cx="3007591" cy="4691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6D96BF-4B51-48C8-9866-B8EB7E5466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237700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600" cy="749808"/>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63A0D3-0818-48EC-BA98-0585BF89ED4C}" type="datetime1">
              <a:rPr lang="en-US" smtClean="0">
                <a:solidFill>
                  <a:prstClr val="black">
                    <a:lumMod val="50000"/>
                    <a:lumOff val="50000"/>
                  </a:prstClr>
                </a:solidFill>
              </a:rPr>
              <a:t>10/17/2017</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7"/>
            <a:ext cx="1310234" cy="378505"/>
          </a:xfrm>
          <a:prstGeom prst="rect">
            <a:avLst/>
          </a:prstGeom>
        </p:spPr>
      </p:pic>
    </p:spTree>
    <p:extLst>
      <p:ext uri="{BB962C8B-B14F-4D97-AF65-F5344CB8AC3E}">
        <p14:creationId xmlns:p14="http://schemas.microsoft.com/office/powerpoint/2010/main" val="1240150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8" y="4799958"/>
            <a:ext cx="5486977" cy="56689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438" y="612386"/>
            <a:ext cx="5486977" cy="4114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438" y="5366852"/>
            <a:ext cx="5486977" cy="8056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BFECB73-A70D-4C30-9E33-D2BB7ACBB58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470426"/>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F9010E1-E090-4E1B-8401-CCC961D3F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586552"/>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091" y="545781"/>
            <a:ext cx="1958398" cy="555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3455" y="545781"/>
            <a:ext cx="5738091" cy="555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C89C24-F81A-4F29-B930-DB167E47F9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7862922"/>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461" y="545781"/>
            <a:ext cx="7772977" cy="7796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518" y="1559375"/>
            <a:ext cx="3817215" cy="4536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559375"/>
            <a:ext cx="3817216" cy="4536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2727" y="6235875"/>
            <a:ext cx="1870364" cy="467812"/>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17279" y="6235875"/>
            <a:ext cx="2909455" cy="467812"/>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80909" y="6235875"/>
            <a:ext cx="1870364" cy="467812"/>
          </a:xfrm>
        </p:spPr>
        <p:txBody>
          <a:bodyPr/>
          <a:lstStyle>
            <a:lvl1pPr>
              <a:defRPr/>
            </a:lvl1pPr>
          </a:lstStyle>
          <a:p>
            <a:fld id="{017B3D34-ADF1-4CAF-858A-B5D36514A2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8185776"/>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Date Placeholder 3"/>
          <p:cNvSpPr>
            <a:spLocks noGrp="1"/>
          </p:cNvSpPr>
          <p:nvPr>
            <p:ph type="dt" sz="half" idx="10"/>
          </p:nvPr>
        </p:nvSpPr>
        <p:spPr/>
        <p:txBody>
          <a:bodyPr/>
          <a:lstStyle/>
          <a:p>
            <a:fld id="{33786E1E-CBF0-460E-82F2-EE57BF94B7D0}" type="datetime1">
              <a:rPr lang="en-US" smtClean="0">
                <a:solidFill>
                  <a:prstClr val="black">
                    <a:lumMod val="50000"/>
                    <a:lumOff val="50000"/>
                  </a:prstClr>
                </a:solidFill>
              </a:rPr>
              <a:pPr/>
              <a:t>10/17/2017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1219202" y="304802"/>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8501" y="5334000"/>
            <a:ext cx="2743263" cy="792484"/>
          </a:xfrm>
          <a:prstGeom prst="rect">
            <a:avLst/>
          </a:prstGeom>
        </p:spPr>
      </p:pic>
    </p:spTree>
    <p:extLst>
      <p:ext uri="{BB962C8B-B14F-4D97-AF65-F5344CB8AC3E}">
        <p14:creationId xmlns:p14="http://schemas.microsoft.com/office/powerpoint/2010/main" val="202963886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9FDEBD8-5194-4CE8-8D75-D6EF6DBC88CA}" type="datetime1">
              <a:rPr lang="en-US" smtClean="0">
                <a:solidFill>
                  <a:prstClr val="black">
                    <a:lumMod val="50000"/>
                    <a:lumOff val="50000"/>
                  </a:prstClr>
                </a:solidFill>
              </a:rPr>
              <a:pPr/>
              <a:t>10/17/2017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a:xfrm>
            <a:off x="457199" y="548640"/>
            <a:ext cx="8229600" cy="749808"/>
          </a:xfrm>
        </p:spPr>
        <p:txBody>
          <a:bodyPr/>
          <a:lstStyle>
            <a:lvl1pPr algn="ctr">
              <a:defRPr/>
            </a:lvl1pPr>
          </a:lstStyle>
          <a:p>
            <a:r>
              <a:rPr lang="en-US" dirty="0" smtClean="0"/>
              <a:t>Click to edit Master title style</a:t>
            </a:r>
            <a:endParaRPr lang="en-US" dirty="0"/>
          </a:p>
        </p:txBody>
      </p:sp>
      <p:sp>
        <p:nvSpPr>
          <p:cNvPr id="10" name="Content Placeholder 9"/>
          <p:cNvSpPr>
            <a:spLocks noGrp="1"/>
          </p:cNvSpPr>
          <p:nvPr>
            <p:ph sz="quarter" idx="13"/>
          </p:nvPr>
        </p:nvSpPr>
        <p:spPr>
          <a:xfrm>
            <a:off x="1143000" y="731521"/>
            <a:ext cx="6400800" cy="3474720"/>
          </a:xfrm>
        </p:spPr>
        <p:txBody>
          <a:bodyPr/>
          <a:lstStyle>
            <a:lvl1pPr marL="502920" indent="-457200">
              <a:buSzPct val="100000"/>
              <a:buFont typeface="Wingdings" panose="05000000000000000000" pitchFamily="2" charset="2"/>
              <a:buChar char="v"/>
              <a:defRPr/>
            </a:lvl1pPr>
            <a:lvl2pPr marL="822960" indent="-457200">
              <a:buSzPct val="75000"/>
              <a:buFont typeface="Wingdings" panose="05000000000000000000" pitchFamily="2" charset="2"/>
              <a:buChar char="v"/>
              <a:defRPr/>
            </a:lvl2pPr>
            <a:lvl3pPr marL="982980" indent="-342900">
              <a:buFont typeface="Wingdings" panose="05000000000000000000" pitchFamily="2" charset="2"/>
              <a:buChar char="v"/>
              <a:defRPr/>
            </a:lvl3pPr>
            <a:lvl4pPr marL="1257300" indent="-342900">
              <a:buFont typeface="Wingdings" panose="05000000000000000000" pitchFamily="2" charset="2"/>
              <a:buChar char="v"/>
              <a:defRPr/>
            </a:lvl4pPr>
            <a:lvl5pPr marL="1549908" indent="-342900">
              <a:buFont typeface="Wingdings" panose="05000000000000000000"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3"/>
            <a:ext cx="1310234" cy="378505"/>
          </a:xfrm>
          <a:prstGeom prst="rect">
            <a:avLst/>
          </a:prstGeom>
        </p:spPr>
      </p:pic>
    </p:spTree>
    <p:extLst>
      <p:ext uri="{BB962C8B-B14F-4D97-AF65-F5344CB8AC3E}">
        <p14:creationId xmlns:p14="http://schemas.microsoft.com/office/powerpoint/2010/main" val="208013079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3"/>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D4985-4855-41FD-AEB5-9D07AE69A28F}" type="datetime1">
              <a:rPr lang="en-US" smtClean="0">
                <a:solidFill>
                  <a:prstClr val="black">
                    <a:lumMod val="50000"/>
                    <a:lumOff val="50000"/>
                  </a:prstClr>
                </a:solidFill>
              </a:rPr>
              <a:pPr/>
              <a:t>10/17/2017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3"/>
            <a:ext cx="1310234" cy="378505"/>
          </a:xfrm>
          <a:prstGeom prst="rect">
            <a:avLst/>
          </a:prstGeom>
        </p:spPr>
      </p:pic>
    </p:spTree>
    <p:extLst>
      <p:ext uri="{BB962C8B-B14F-4D97-AF65-F5344CB8AC3E}">
        <p14:creationId xmlns:p14="http://schemas.microsoft.com/office/powerpoint/2010/main" val="33549018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74F703E-6402-4872-B604-24A926446C19}" type="datetime1">
              <a:rPr lang="en-US" smtClean="0">
                <a:solidFill>
                  <a:prstClr val="black">
                    <a:lumMod val="50000"/>
                    <a:lumOff val="50000"/>
                  </a:prstClr>
                </a:solidFill>
              </a:rPr>
              <a:pPr/>
              <a:t>10/17/2017</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a:xfrm>
            <a:off x="1524002" y="304800"/>
            <a:ext cx="6512511" cy="1143000"/>
          </a:xfrm>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21"/>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1"/>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3"/>
            <a:ext cx="1310234" cy="378505"/>
          </a:xfrm>
          <a:prstGeom prst="rect">
            <a:avLst/>
          </a:prstGeom>
        </p:spPr>
      </p:pic>
    </p:spTree>
    <p:extLst>
      <p:ext uri="{BB962C8B-B14F-4D97-AF65-F5344CB8AC3E}">
        <p14:creationId xmlns:p14="http://schemas.microsoft.com/office/powerpoint/2010/main" val="380142414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CD2956-5666-48B1-A89B-FDFEF9EFF94C}" type="datetime1">
              <a:rPr lang="en-US" smtClean="0">
                <a:solidFill>
                  <a:prstClr val="black">
                    <a:lumMod val="50000"/>
                    <a:lumOff val="50000"/>
                  </a:prstClr>
                </a:solidFill>
              </a:rPr>
              <a:pPr/>
              <a:t>10/17/2017</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3"/>
            <a:ext cx="1310234" cy="378505"/>
          </a:xfrm>
          <a:prstGeom prst="rect">
            <a:avLst/>
          </a:prstGeom>
        </p:spPr>
      </p:pic>
    </p:spTree>
    <p:extLst>
      <p:ext uri="{BB962C8B-B14F-4D97-AF65-F5344CB8AC3E}">
        <p14:creationId xmlns:p14="http://schemas.microsoft.com/office/powerpoint/2010/main" val="335420799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600" cy="749808"/>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80888B-48CF-4622-9AB1-4F8522495053}" type="datetime1">
              <a:rPr lang="en-US" smtClean="0">
                <a:solidFill>
                  <a:prstClr val="black">
                    <a:lumMod val="50000"/>
                    <a:lumOff val="50000"/>
                  </a:prstClr>
                </a:solidFill>
              </a:rPr>
              <a:pPr/>
              <a:t>10/17/2017</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3"/>
            <a:ext cx="1310234" cy="378505"/>
          </a:xfrm>
          <a:prstGeom prst="rect">
            <a:avLst/>
          </a:prstGeom>
        </p:spPr>
      </p:pic>
    </p:spTree>
    <p:extLst>
      <p:ext uri="{BB962C8B-B14F-4D97-AF65-F5344CB8AC3E}">
        <p14:creationId xmlns:p14="http://schemas.microsoft.com/office/powerpoint/2010/main" val="27750224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73B4B-2639-46C3-8C4D-5794BE9B0938}" type="datetime1">
              <a:rPr lang="en-US" smtClean="0">
                <a:solidFill>
                  <a:prstClr val="black">
                    <a:lumMod val="50000"/>
                    <a:lumOff val="50000"/>
                  </a:prstClr>
                </a:solidFill>
              </a:rPr>
              <a:t>10/17/2017</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7"/>
            <a:ext cx="1310234" cy="378505"/>
          </a:xfrm>
          <a:prstGeom prst="rect">
            <a:avLst/>
          </a:prstGeom>
        </p:spPr>
      </p:pic>
    </p:spTree>
    <p:extLst>
      <p:ext uri="{BB962C8B-B14F-4D97-AF65-F5344CB8AC3E}">
        <p14:creationId xmlns:p14="http://schemas.microsoft.com/office/powerpoint/2010/main" val="219743105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71C49-774F-4580-A798-D7D1BCAF515A}" type="datetime1">
              <a:rPr lang="en-US" smtClean="0">
                <a:solidFill>
                  <a:prstClr val="black">
                    <a:lumMod val="50000"/>
                    <a:lumOff val="50000"/>
                  </a:prstClr>
                </a:solidFill>
              </a:rPr>
              <a:pPr/>
              <a:t>10/17/2017</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3"/>
            <a:ext cx="1310234" cy="378505"/>
          </a:xfrm>
          <a:prstGeom prst="rect">
            <a:avLst/>
          </a:prstGeom>
        </p:spPr>
      </p:pic>
    </p:spTree>
    <p:extLst>
      <p:ext uri="{BB962C8B-B14F-4D97-AF65-F5344CB8AC3E}">
        <p14:creationId xmlns:p14="http://schemas.microsoft.com/office/powerpoint/2010/main" val="277469693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7" y="2209802"/>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7"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4"/>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25C05-4699-4854-A86C-E1B84AADC797}" type="datetime1">
              <a:rPr lang="en-US" smtClean="0">
                <a:solidFill>
                  <a:prstClr val="black">
                    <a:lumMod val="50000"/>
                    <a:lumOff val="50000"/>
                  </a:prstClr>
                </a:solidFill>
              </a:rPr>
              <a:pPr/>
              <a:t>10/17/2017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3"/>
            <a:ext cx="1310234" cy="378505"/>
          </a:xfrm>
          <a:prstGeom prst="rect">
            <a:avLst/>
          </a:prstGeom>
        </p:spPr>
      </p:pic>
    </p:spTree>
    <p:extLst>
      <p:ext uri="{BB962C8B-B14F-4D97-AF65-F5344CB8AC3E}">
        <p14:creationId xmlns:p14="http://schemas.microsoft.com/office/powerpoint/2010/main" val="398129664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2"/>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8" y="1010488"/>
            <a:ext cx="3694114" cy="2163019"/>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2CE90-5FFD-43AC-9543-323B5A1C51B6}" type="datetime1">
              <a:rPr lang="en-US" smtClean="0">
                <a:solidFill>
                  <a:prstClr val="black">
                    <a:lumMod val="50000"/>
                    <a:lumOff val="50000"/>
                  </a:prstClr>
                </a:solidFill>
              </a:rPr>
              <a:pPr/>
              <a:t>10/17/2017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3"/>
            <a:ext cx="6383538" cy="1143000"/>
          </a:xfrm>
        </p:spPr>
        <p:txBody>
          <a:bodyPr anchor="b">
            <a:noAutofit/>
          </a:bodyPr>
          <a:lstStyle>
            <a:lvl1pPr algn="l">
              <a:defRPr sz="4600" b="1"/>
            </a:lvl1pPr>
          </a:lstStyle>
          <a:p>
            <a:r>
              <a:rPr lang="en-US" smtClean="0"/>
              <a:t>Click to edit Master title style</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3"/>
            <a:ext cx="1310234" cy="378505"/>
          </a:xfrm>
          <a:prstGeom prst="rect">
            <a:avLst/>
          </a:prstGeom>
        </p:spPr>
      </p:pic>
    </p:spTree>
    <p:extLst>
      <p:ext uri="{BB962C8B-B14F-4D97-AF65-F5344CB8AC3E}">
        <p14:creationId xmlns:p14="http://schemas.microsoft.com/office/powerpoint/2010/main" val="296611968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21"/>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C0732-7123-4D36-93D5-F8B1C0954614}" type="datetime1">
              <a:rPr lang="en-US" smtClean="0">
                <a:solidFill>
                  <a:prstClr val="black">
                    <a:lumMod val="50000"/>
                    <a:lumOff val="50000"/>
                  </a:prstClr>
                </a:solidFill>
              </a:rPr>
              <a:pPr/>
              <a:t>10/17/2017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3"/>
            <a:ext cx="1310234" cy="378505"/>
          </a:xfrm>
          <a:prstGeom prst="rect">
            <a:avLst/>
          </a:prstGeom>
        </p:spPr>
      </p:pic>
    </p:spTree>
    <p:extLst>
      <p:ext uri="{BB962C8B-B14F-4D97-AF65-F5344CB8AC3E}">
        <p14:creationId xmlns:p14="http://schemas.microsoft.com/office/powerpoint/2010/main" val="150977066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5" y="731521"/>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2612E3-1DDA-4861-8664-EEFC7206790E}" type="datetime1">
              <a:rPr lang="en-US" smtClean="0">
                <a:solidFill>
                  <a:prstClr val="black">
                    <a:lumMod val="50000"/>
                    <a:lumOff val="50000"/>
                  </a:prstClr>
                </a:solidFill>
              </a:rPr>
              <a:pPr/>
              <a:t>10/17/2017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3"/>
            <a:ext cx="1310234" cy="378505"/>
          </a:xfrm>
          <a:prstGeom prst="rect">
            <a:avLst/>
          </a:prstGeom>
        </p:spPr>
      </p:pic>
    </p:spTree>
    <p:extLst>
      <p:ext uri="{BB962C8B-B14F-4D97-AF65-F5344CB8AC3E}">
        <p14:creationId xmlns:p14="http://schemas.microsoft.com/office/powerpoint/2010/main" val="425879456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797" y="5052547"/>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23CB13-D34C-4453-8884-B92A4CE27700}" type="datetime1">
              <a:rPr lang="en-US" smtClean="0">
                <a:solidFill>
                  <a:prstClr val="black">
                    <a:lumMod val="50000"/>
                    <a:lumOff val="50000"/>
                  </a:prstClr>
                </a:solidFill>
              </a:rPr>
              <a:pPr/>
              <a:t>10/17/2017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3" y="3132292"/>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61345349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0329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0169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664178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5841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8" y="2209806"/>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8"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4"/>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B83D1-7A72-412E-B9F0-9FFE04A6A063}" type="datetime1">
              <a:rPr lang="en-US" smtClean="0">
                <a:solidFill>
                  <a:prstClr val="black">
                    <a:lumMod val="50000"/>
                    <a:lumOff val="50000"/>
                  </a:prstClr>
                </a:solidFill>
              </a:rPr>
              <a:t>10/17/2017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7"/>
            <a:ext cx="1310234" cy="378505"/>
          </a:xfrm>
          <a:prstGeom prst="rect">
            <a:avLst/>
          </a:prstGeom>
        </p:spPr>
      </p:pic>
    </p:spTree>
    <p:extLst>
      <p:ext uri="{BB962C8B-B14F-4D97-AF65-F5344CB8AC3E}">
        <p14:creationId xmlns:p14="http://schemas.microsoft.com/office/powerpoint/2010/main" val="349405505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98692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74892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4058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185592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13492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07842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04969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76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4414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76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2397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5334000"/>
            <a:ext cx="2743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19200" y="30480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ea typeface="+mn-ea"/>
              </a:defRPr>
            </a:lvl1pPr>
          </a:lstStyle>
          <a:p>
            <a:pPr>
              <a:defRPr/>
            </a:pPr>
            <a:fld id="{6F881586-7842-45CC-8D94-17B3098C524C}" type="datetime1">
              <a:rPr lang="en-US"/>
              <a:pPr>
                <a:defRPr/>
              </a:pPr>
              <a:t>10/17/2017</a:t>
            </a:fld>
            <a:endParaRPr lang="en-US"/>
          </a:p>
        </p:txBody>
      </p:sp>
      <p:sp>
        <p:nvSpPr>
          <p:cNvPr id="8" name="Footer Placeholder 4"/>
          <p:cNvSpPr>
            <a:spLocks noGrp="1"/>
          </p:cNvSpPr>
          <p:nvPr>
            <p:ph type="ftr" sz="quarter" idx="11"/>
          </p:nvPr>
        </p:nvSpPr>
        <p:spPr/>
        <p:txBody>
          <a:bodyPr/>
          <a:lstStyle>
            <a:lvl1pPr fontAlgn="base">
              <a:spcBef>
                <a:spcPct val="0"/>
              </a:spcBef>
              <a:spcAft>
                <a:spcPct val="0"/>
              </a:spcAft>
              <a:defRPr>
                <a:latin typeface="Arial" charset="0"/>
                <a:ea typeface="+mn-ea"/>
              </a:defRPr>
            </a:lvl1pPr>
          </a:lstStyle>
          <a:p>
            <a:pPr>
              <a:defRPr/>
            </a:pPr>
            <a:endParaRPr lang="en-US"/>
          </a:p>
        </p:txBody>
      </p:sp>
      <p:sp>
        <p:nvSpPr>
          <p:cNvPr id="9" name="Slide Number Placeholder 5"/>
          <p:cNvSpPr>
            <a:spLocks noGrp="1"/>
          </p:cNvSpPr>
          <p:nvPr>
            <p:ph type="sldNum" sz="quarter" idx="12"/>
          </p:nvPr>
        </p:nvSpPr>
        <p:spPr/>
        <p:txBody>
          <a:bodyPr/>
          <a:lstStyle>
            <a:lvl1pPr fontAlgn="base">
              <a:spcBef>
                <a:spcPct val="0"/>
              </a:spcBef>
              <a:spcAft>
                <a:spcPct val="0"/>
              </a:spcAft>
              <a:defRPr>
                <a:latin typeface="Arial" charset="0"/>
                <a:ea typeface="+mn-ea"/>
              </a:defRPr>
            </a:lvl1pPr>
          </a:lstStyle>
          <a:p>
            <a:pPr>
              <a:defRPr/>
            </a:pPr>
            <a:fld id="{C25798A0-6402-4195-9CA3-6F8F0241C85D}" type="slidenum">
              <a:rPr lang="en-US"/>
              <a:pPr>
                <a:defRPr/>
              </a:pPr>
              <a:t>‹#›</a:t>
            </a:fld>
            <a:endParaRPr lang="en-US"/>
          </a:p>
        </p:txBody>
      </p:sp>
    </p:spTree>
    <p:extLst>
      <p:ext uri="{BB962C8B-B14F-4D97-AF65-F5344CB8AC3E}">
        <p14:creationId xmlns:p14="http://schemas.microsoft.com/office/powerpoint/2010/main" val="316997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6"/>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8" y="1010492"/>
            <a:ext cx="3694114" cy="2163019"/>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1B351-1E90-4EE9-A6EC-F2EC2F1EC4F6}" type="datetime1">
              <a:rPr lang="en-US" smtClean="0">
                <a:solidFill>
                  <a:prstClr val="black">
                    <a:lumMod val="50000"/>
                    <a:lumOff val="50000"/>
                  </a:prstClr>
                </a:solidFill>
              </a:rPr>
              <a:t>10/17/2017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7"/>
            <a:ext cx="6383538" cy="1143000"/>
          </a:xfrm>
        </p:spPr>
        <p:txBody>
          <a:bodyPr anchor="b">
            <a:noAutofit/>
          </a:bodyPr>
          <a:lstStyle>
            <a:lvl1pPr algn="l">
              <a:defRPr sz="4600" b="1"/>
            </a:lvl1pPr>
          </a:lstStyle>
          <a:p>
            <a:r>
              <a:rPr lang="en-US" smtClean="0"/>
              <a:t>Click to edit Master title style</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7"/>
            <a:ext cx="1310234" cy="378505"/>
          </a:xfrm>
          <a:prstGeom prst="rect">
            <a:avLst/>
          </a:prstGeom>
        </p:spPr>
      </p:pic>
    </p:spTree>
    <p:extLst>
      <p:ext uri="{BB962C8B-B14F-4D97-AF65-F5344CB8AC3E}">
        <p14:creationId xmlns:p14="http://schemas.microsoft.com/office/powerpoint/2010/main" val="75479496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57200" y="6324600"/>
            <a:ext cx="13096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457199" y="548640"/>
            <a:ext cx="8229600" cy="749808"/>
          </a:xfrm>
        </p:spPr>
        <p:txBody>
          <a:bodyPr/>
          <a:lstStyle>
            <a:lvl1pPr algn="ctr">
              <a:defRPr/>
            </a:lvl1pPr>
          </a:lstStyle>
          <a:p>
            <a:r>
              <a:rPr lang="en-US" dirty="0" smtClean="0"/>
              <a:t>Click to edit Master title style</a:t>
            </a:r>
            <a:endParaRPr lang="en-US" dirty="0"/>
          </a:p>
        </p:txBody>
      </p:sp>
      <p:sp>
        <p:nvSpPr>
          <p:cNvPr id="10" name="Content Placeholder 9"/>
          <p:cNvSpPr>
            <a:spLocks noGrp="1"/>
          </p:cNvSpPr>
          <p:nvPr>
            <p:ph sz="quarter" idx="13"/>
          </p:nvPr>
        </p:nvSpPr>
        <p:spPr>
          <a:xfrm>
            <a:off x="1143000" y="731520"/>
            <a:ext cx="6400800" cy="3474720"/>
          </a:xfrm>
        </p:spPr>
        <p:txBody>
          <a:bodyPr/>
          <a:lstStyle>
            <a:lvl1pPr marL="502920" indent="-457200">
              <a:buSzPct val="100000"/>
              <a:buFont typeface="Wingdings" panose="05000000000000000000" pitchFamily="2" charset="2"/>
              <a:buChar char="v"/>
              <a:defRPr/>
            </a:lvl1pPr>
            <a:lvl2pPr marL="822960" indent="-457200">
              <a:buSzPct val="75000"/>
              <a:buFont typeface="Wingdings" panose="05000000000000000000" pitchFamily="2" charset="2"/>
              <a:buChar char="v"/>
              <a:defRPr/>
            </a:lvl2pPr>
            <a:lvl3pPr marL="982980" indent="-342900">
              <a:buFont typeface="Wingdings" panose="05000000000000000000" pitchFamily="2" charset="2"/>
              <a:buChar char="v"/>
              <a:defRPr/>
            </a:lvl3pPr>
            <a:lvl4pPr marL="1257300" indent="-342900">
              <a:buFont typeface="Wingdings" panose="05000000000000000000" pitchFamily="2" charset="2"/>
              <a:buChar char="v"/>
              <a:defRPr/>
            </a:lvl4pPr>
            <a:lvl5pPr marL="1549908" indent="-342900">
              <a:buFont typeface="Wingdings" panose="05000000000000000000"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4"/>
          </p:nvPr>
        </p:nvSpPr>
        <p:spPr/>
        <p:txBody>
          <a:bodyPr/>
          <a:lstStyle>
            <a:lvl1pPr fontAlgn="base">
              <a:spcBef>
                <a:spcPct val="0"/>
              </a:spcBef>
              <a:spcAft>
                <a:spcPct val="0"/>
              </a:spcAft>
              <a:defRPr>
                <a:latin typeface="Arial" charset="0"/>
                <a:ea typeface="+mn-ea"/>
              </a:defRPr>
            </a:lvl1pPr>
          </a:lstStyle>
          <a:p>
            <a:pPr>
              <a:defRPr/>
            </a:pPr>
            <a:fld id="{8E7F05DA-4E8C-42F9-BE43-90D1D3724350}" type="datetime1">
              <a:rPr lang="en-US"/>
              <a:pPr>
                <a:defRPr/>
              </a:pPr>
              <a:t>10/17/2017</a:t>
            </a:fld>
            <a:endParaRPr lang="en-US"/>
          </a:p>
        </p:txBody>
      </p:sp>
      <p:sp>
        <p:nvSpPr>
          <p:cNvPr id="6" name="Footer Placeholder 4"/>
          <p:cNvSpPr>
            <a:spLocks noGrp="1"/>
          </p:cNvSpPr>
          <p:nvPr>
            <p:ph type="ftr" sz="quarter" idx="15"/>
          </p:nvPr>
        </p:nvSpPr>
        <p:spPr/>
        <p:txBody>
          <a:bodyPr/>
          <a:lstStyle>
            <a:lvl1pPr fontAlgn="base">
              <a:spcBef>
                <a:spcPct val="0"/>
              </a:spcBef>
              <a:spcAft>
                <a:spcPct val="0"/>
              </a:spcAft>
              <a:defRPr>
                <a:latin typeface="Arial" charset="0"/>
                <a:ea typeface="+mn-ea"/>
              </a:defRPr>
            </a:lvl1pPr>
          </a:lstStyle>
          <a:p>
            <a:pPr>
              <a:defRPr/>
            </a:pPr>
            <a:endParaRPr lang="en-US"/>
          </a:p>
        </p:txBody>
      </p:sp>
      <p:sp>
        <p:nvSpPr>
          <p:cNvPr id="7" name="Slide Number Placeholder 5"/>
          <p:cNvSpPr>
            <a:spLocks noGrp="1"/>
          </p:cNvSpPr>
          <p:nvPr>
            <p:ph type="sldNum" sz="quarter" idx="16"/>
          </p:nvPr>
        </p:nvSpPr>
        <p:spPr>
          <a:xfrm>
            <a:off x="7848600" y="6172200"/>
            <a:ext cx="1828800" cy="365125"/>
          </a:xfrm>
        </p:spPr>
        <p:txBody>
          <a:bodyPr/>
          <a:lstStyle>
            <a:lvl1pPr fontAlgn="base">
              <a:spcBef>
                <a:spcPct val="0"/>
              </a:spcBef>
              <a:spcAft>
                <a:spcPct val="0"/>
              </a:spcAft>
              <a:defRPr>
                <a:latin typeface="Arial" charset="0"/>
                <a:ea typeface="+mn-ea"/>
              </a:defRPr>
            </a:lvl1pPr>
          </a:lstStyle>
          <a:p>
            <a:pPr>
              <a:defRPr/>
            </a:pPr>
            <a:fld id="{BF68CC62-757B-4AB0-965E-D75C80477FBD}" type="slidenum">
              <a:rPr lang="en-US"/>
              <a:pPr>
                <a:defRPr/>
              </a:pPr>
              <a:t>‹#›</a:t>
            </a:fld>
            <a:endParaRPr lang="en-US" dirty="0"/>
          </a:p>
        </p:txBody>
      </p:sp>
    </p:spTree>
    <p:extLst>
      <p:ext uri="{BB962C8B-B14F-4D97-AF65-F5344CB8AC3E}">
        <p14:creationId xmlns:p14="http://schemas.microsoft.com/office/powerpoint/2010/main" val="25516316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8" name="Picture 14"/>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57200" y="6324600"/>
            <a:ext cx="13096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fontAlgn="base">
              <a:spcBef>
                <a:spcPct val="0"/>
              </a:spcBef>
              <a:spcAft>
                <a:spcPct val="0"/>
              </a:spcAft>
              <a:defRPr>
                <a:latin typeface="Arial" charset="0"/>
                <a:ea typeface="+mn-ea"/>
              </a:defRPr>
            </a:lvl1pPr>
          </a:lstStyle>
          <a:p>
            <a:pPr>
              <a:defRPr/>
            </a:pPr>
            <a:fld id="{6A6A2E32-D155-44A6-B963-22AE468923E3}" type="datetime1">
              <a:rPr lang="en-US"/>
              <a:pPr>
                <a:defRPr/>
              </a:pPr>
              <a:t>10/17/2017</a:t>
            </a:fld>
            <a:endParaRPr lang="en-US"/>
          </a:p>
        </p:txBody>
      </p:sp>
      <p:sp>
        <p:nvSpPr>
          <p:cNvPr id="10" name="Footer Placeholder 4"/>
          <p:cNvSpPr>
            <a:spLocks noGrp="1"/>
          </p:cNvSpPr>
          <p:nvPr>
            <p:ph type="ftr" sz="quarter" idx="11"/>
          </p:nvPr>
        </p:nvSpPr>
        <p:spPr/>
        <p:txBody>
          <a:bodyPr/>
          <a:lstStyle>
            <a:lvl1pPr fontAlgn="base">
              <a:spcBef>
                <a:spcPct val="0"/>
              </a:spcBef>
              <a:spcAft>
                <a:spcPct val="0"/>
              </a:spcAft>
              <a:defRPr>
                <a:latin typeface="Arial" charset="0"/>
                <a:ea typeface="+mn-ea"/>
              </a:defRPr>
            </a:lvl1pPr>
          </a:lstStyle>
          <a:p>
            <a:pPr>
              <a:defRPr/>
            </a:pPr>
            <a:endParaRPr lang="en-US"/>
          </a:p>
        </p:txBody>
      </p:sp>
      <p:sp>
        <p:nvSpPr>
          <p:cNvPr id="11" name="Slide Number Placeholder 5"/>
          <p:cNvSpPr>
            <a:spLocks noGrp="1"/>
          </p:cNvSpPr>
          <p:nvPr>
            <p:ph type="sldNum" sz="quarter" idx="12"/>
          </p:nvPr>
        </p:nvSpPr>
        <p:spPr/>
        <p:txBody>
          <a:bodyPr/>
          <a:lstStyle>
            <a:lvl1pPr fontAlgn="base">
              <a:spcBef>
                <a:spcPct val="0"/>
              </a:spcBef>
              <a:spcAft>
                <a:spcPct val="0"/>
              </a:spcAft>
              <a:defRPr>
                <a:latin typeface="Arial" charset="0"/>
                <a:ea typeface="+mn-ea"/>
              </a:defRPr>
            </a:lvl1pPr>
          </a:lstStyle>
          <a:p>
            <a:pPr>
              <a:defRPr/>
            </a:pPr>
            <a:fld id="{C4436116-95B3-46B4-8F90-3CAE68248297}" type="slidenum">
              <a:rPr lang="en-US"/>
              <a:pPr>
                <a:defRPr/>
              </a:pPr>
              <a:t>‹#›</a:t>
            </a:fld>
            <a:endParaRPr lang="en-US"/>
          </a:p>
        </p:txBody>
      </p:sp>
    </p:spTree>
    <p:extLst>
      <p:ext uri="{BB962C8B-B14F-4D97-AF65-F5344CB8AC3E}">
        <p14:creationId xmlns:p14="http://schemas.microsoft.com/office/powerpoint/2010/main" val="6977524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0"/>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57200" y="6324600"/>
            <a:ext cx="13096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524000" y="304800"/>
            <a:ext cx="6512511" cy="1143000"/>
          </a:xfrm>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5"/>
          </p:nvPr>
        </p:nvSpPr>
        <p:spPr/>
        <p:txBody>
          <a:bodyPr/>
          <a:lstStyle>
            <a:lvl1pPr fontAlgn="base">
              <a:spcBef>
                <a:spcPct val="0"/>
              </a:spcBef>
              <a:spcAft>
                <a:spcPct val="0"/>
              </a:spcAft>
              <a:defRPr>
                <a:latin typeface="Arial" charset="0"/>
                <a:ea typeface="+mn-ea"/>
              </a:defRPr>
            </a:lvl1pPr>
          </a:lstStyle>
          <a:p>
            <a:pPr>
              <a:defRPr/>
            </a:pPr>
            <a:fld id="{BD0C6918-4BAD-4DBF-A487-A5C0D02D1BDB}" type="datetime1">
              <a:rPr lang="en-US"/>
              <a:pPr>
                <a:defRPr/>
              </a:pPr>
              <a:t>10/17/2017</a:t>
            </a:fld>
            <a:endParaRPr lang="en-US" dirty="0"/>
          </a:p>
        </p:txBody>
      </p:sp>
      <p:sp>
        <p:nvSpPr>
          <p:cNvPr id="7" name="Footer Placeholder 5"/>
          <p:cNvSpPr>
            <a:spLocks noGrp="1"/>
          </p:cNvSpPr>
          <p:nvPr>
            <p:ph type="ftr" sz="quarter" idx="16"/>
          </p:nvPr>
        </p:nvSpPr>
        <p:spPr/>
        <p:txBody>
          <a:bodyPr/>
          <a:lstStyle>
            <a:lvl1pPr fontAlgn="base">
              <a:spcBef>
                <a:spcPct val="0"/>
              </a:spcBef>
              <a:spcAft>
                <a:spcPct val="0"/>
              </a:spcAft>
              <a:defRPr>
                <a:latin typeface="Arial" charset="0"/>
                <a:ea typeface="+mn-ea"/>
              </a:defRPr>
            </a:lvl1pPr>
          </a:lstStyle>
          <a:p>
            <a:pPr>
              <a:defRPr/>
            </a:pPr>
            <a:endParaRPr lang="en-US"/>
          </a:p>
        </p:txBody>
      </p:sp>
      <p:sp>
        <p:nvSpPr>
          <p:cNvPr id="10" name="Slide Number Placeholder 6"/>
          <p:cNvSpPr>
            <a:spLocks noGrp="1"/>
          </p:cNvSpPr>
          <p:nvPr>
            <p:ph type="sldNum" sz="quarter" idx="17"/>
          </p:nvPr>
        </p:nvSpPr>
        <p:spPr/>
        <p:txBody>
          <a:bodyPr/>
          <a:lstStyle>
            <a:lvl1pPr fontAlgn="base">
              <a:spcBef>
                <a:spcPct val="0"/>
              </a:spcBef>
              <a:spcAft>
                <a:spcPct val="0"/>
              </a:spcAft>
              <a:defRPr>
                <a:latin typeface="Arial" charset="0"/>
                <a:ea typeface="+mn-ea"/>
              </a:defRPr>
            </a:lvl1pPr>
          </a:lstStyle>
          <a:p>
            <a:pPr>
              <a:defRPr/>
            </a:pPr>
            <a:fld id="{188811D9-86F4-45B6-B93E-4460B438BA5A}" type="slidenum">
              <a:rPr lang="en-US"/>
              <a:pPr>
                <a:defRPr/>
              </a:pPr>
              <a:t>‹#›</a:t>
            </a:fld>
            <a:endParaRPr lang="en-US"/>
          </a:p>
        </p:txBody>
      </p:sp>
    </p:spTree>
    <p:extLst>
      <p:ext uri="{BB962C8B-B14F-4D97-AF65-F5344CB8AC3E}">
        <p14:creationId xmlns:p14="http://schemas.microsoft.com/office/powerpoint/2010/main" val="29497963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57200" y="6324600"/>
            <a:ext cx="13096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8" name="Date Placeholder 6"/>
          <p:cNvSpPr>
            <a:spLocks noGrp="1"/>
          </p:cNvSpPr>
          <p:nvPr>
            <p:ph type="dt" sz="half" idx="10"/>
          </p:nvPr>
        </p:nvSpPr>
        <p:spPr/>
        <p:txBody>
          <a:bodyPr/>
          <a:lstStyle>
            <a:lvl1pPr fontAlgn="base">
              <a:spcBef>
                <a:spcPct val="0"/>
              </a:spcBef>
              <a:spcAft>
                <a:spcPct val="0"/>
              </a:spcAft>
              <a:defRPr>
                <a:latin typeface="Arial" charset="0"/>
                <a:ea typeface="+mn-ea"/>
              </a:defRPr>
            </a:lvl1pPr>
          </a:lstStyle>
          <a:p>
            <a:pPr>
              <a:defRPr/>
            </a:pPr>
            <a:fld id="{57EA0A52-6AE4-41A2-8F98-C27B050BA975}" type="datetime1">
              <a:rPr lang="en-US"/>
              <a:pPr>
                <a:defRPr/>
              </a:pPr>
              <a:t>10/17/2017</a:t>
            </a:fld>
            <a:endParaRPr lang="en-US"/>
          </a:p>
        </p:txBody>
      </p:sp>
      <p:sp>
        <p:nvSpPr>
          <p:cNvPr id="9" name="Footer Placeholder 7"/>
          <p:cNvSpPr>
            <a:spLocks noGrp="1"/>
          </p:cNvSpPr>
          <p:nvPr>
            <p:ph type="ftr" sz="quarter" idx="11"/>
          </p:nvPr>
        </p:nvSpPr>
        <p:spPr/>
        <p:txBody>
          <a:bodyPr/>
          <a:lstStyle>
            <a:lvl1pPr fontAlgn="base">
              <a:spcBef>
                <a:spcPct val="0"/>
              </a:spcBef>
              <a:spcAft>
                <a:spcPct val="0"/>
              </a:spcAft>
              <a:defRPr>
                <a:latin typeface="Arial" charset="0"/>
                <a:ea typeface="+mn-ea"/>
              </a:defRPr>
            </a:lvl1pPr>
          </a:lstStyle>
          <a:p>
            <a:pPr>
              <a:defRPr/>
            </a:pPr>
            <a:endParaRPr lang="en-US"/>
          </a:p>
        </p:txBody>
      </p:sp>
      <p:sp>
        <p:nvSpPr>
          <p:cNvPr id="11" name="Slide Number Placeholder 8"/>
          <p:cNvSpPr>
            <a:spLocks noGrp="1"/>
          </p:cNvSpPr>
          <p:nvPr>
            <p:ph type="sldNum" sz="quarter" idx="12"/>
          </p:nvPr>
        </p:nvSpPr>
        <p:spPr/>
        <p:txBody>
          <a:bodyPr/>
          <a:lstStyle>
            <a:lvl1pPr fontAlgn="base">
              <a:spcBef>
                <a:spcPct val="0"/>
              </a:spcBef>
              <a:spcAft>
                <a:spcPct val="0"/>
              </a:spcAft>
              <a:defRPr>
                <a:latin typeface="Arial" charset="0"/>
                <a:ea typeface="+mn-ea"/>
              </a:defRPr>
            </a:lvl1pPr>
          </a:lstStyle>
          <a:p>
            <a:pPr>
              <a:defRPr/>
            </a:pPr>
            <a:fld id="{E39FB4CC-0FD2-4B98-B13E-F87D70B48F5E}" type="slidenum">
              <a:rPr lang="en-US"/>
              <a:pPr>
                <a:defRPr/>
              </a:pPr>
              <a:t>‹#›</a:t>
            </a:fld>
            <a:endParaRPr lang="en-US"/>
          </a:p>
        </p:txBody>
      </p:sp>
    </p:spTree>
    <p:extLst>
      <p:ext uri="{BB962C8B-B14F-4D97-AF65-F5344CB8AC3E}">
        <p14:creationId xmlns:p14="http://schemas.microsoft.com/office/powerpoint/2010/main" val="20087952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57200" y="6324600"/>
            <a:ext cx="13096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48640"/>
            <a:ext cx="8229600" cy="749808"/>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fontAlgn="base">
              <a:spcBef>
                <a:spcPct val="0"/>
              </a:spcBef>
              <a:spcAft>
                <a:spcPct val="0"/>
              </a:spcAft>
              <a:defRPr>
                <a:latin typeface="Arial" charset="0"/>
                <a:ea typeface="+mn-ea"/>
              </a:defRPr>
            </a:lvl1pPr>
          </a:lstStyle>
          <a:p>
            <a:pPr>
              <a:defRPr/>
            </a:pPr>
            <a:fld id="{EF7C92F9-8C73-4B55-AAAE-3F3FA3E38DA0}" type="datetime1">
              <a:rPr lang="en-US"/>
              <a:pPr>
                <a:defRPr/>
              </a:pPr>
              <a:t>10/17/2017</a:t>
            </a:fld>
            <a:endParaRPr lang="en-US"/>
          </a:p>
        </p:txBody>
      </p:sp>
      <p:sp>
        <p:nvSpPr>
          <p:cNvPr id="5" name="Footer Placeholder 3"/>
          <p:cNvSpPr>
            <a:spLocks noGrp="1"/>
          </p:cNvSpPr>
          <p:nvPr>
            <p:ph type="ftr" sz="quarter" idx="11"/>
          </p:nvPr>
        </p:nvSpPr>
        <p:spPr/>
        <p:txBody>
          <a:bodyPr/>
          <a:lstStyle>
            <a:lvl1pPr fontAlgn="base">
              <a:spcBef>
                <a:spcPct val="0"/>
              </a:spcBef>
              <a:spcAft>
                <a:spcPct val="0"/>
              </a:spcAft>
              <a:defRPr>
                <a:latin typeface="Arial" charset="0"/>
                <a:ea typeface="+mn-ea"/>
              </a:defRPr>
            </a:lvl1pPr>
          </a:lstStyle>
          <a:p>
            <a:pPr>
              <a:defRPr/>
            </a:pPr>
            <a:endParaRPr lang="en-US"/>
          </a:p>
        </p:txBody>
      </p:sp>
      <p:sp>
        <p:nvSpPr>
          <p:cNvPr id="6"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n-ea"/>
              </a:defRPr>
            </a:lvl1pPr>
          </a:lstStyle>
          <a:p>
            <a:pPr>
              <a:defRPr/>
            </a:pPr>
            <a:fld id="{9D44AC81-6B62-4BCF-83B5-F0181A0C2907}" type="slidenum">
              <a:rPr lang="en-US"/>
              <a:pPr>
                <a:defRPr/>
              </a:pPr>
              <a:t>‹#›</a:t>
            </a:fld>
            <a:endParaRPr lang="en-US"/>
          </a:p>
        </p:txBody>
      </p:sp>
    </p:spTree>
    <p:extLst>
      <p:ext uri="{BB962C8B-B14F-4D97-AF65-F5344CB8AC3E}">
        <p14:creationId xmlns:p14="http://schemas.microsoft.com/office/powerpoint/2010/main" val="6453409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57200" y="6324600"/>
            <a:ext cx="13096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fontAlgn="base">
              <a:spcBef>
                <a:spcPct val="0"/>
              </a:spcBef>
              <a:spcAft>
                <a:spcPct val="0"/>
              </a:spcAft>
              <a:defRPr>
                <a:latin typeface="Arial" charset="0"/>
                <a:ea typeface="+mn-ea"/>
              </a:defRPr>
            </a:lvl1pPr>
          </a:lstStyle>
          <a:p>
            <a:pPr>
              <a:defRPr/>
            </a:pPr>
            <a:fld id="{479CA98A-0150-486F-8786-136496F4290F}" type="datetime1">
              <a:rPr lang="en-US"/>
              <a:pPr>
                <a:defRPr/>
              </a:pPr>
              <a:t>10/17/2017</a:t>
            </a:fld>
            <a:endParaRPr lang="en-US"/>
          </a:p>
        </p:txBody>
      </p:sp>
      <p:sp>
        <p:nvSpPr>
          <p:cNvPr id="4" name="Footer Placeholder 2"/>
          <p:cNvSpPr>
            <a:spLocks noGrp="1"/>
          </p:cNvSpPr>
          <p:nvPr>
            <p:ph type="ftr" sz="quarter" idx="11"/>
          </p:nvPr>
        </p:nvSpPr>
        <p:spPr/>
        <p:txBody>
          <a:bodyPr/>
          <a:lstStyle>
            <a:lvl1pPr fontAlgn="base">
              <a:spcBef>
                <a:spcPct val="0"/>
              </a:spcBef>
              <a:spcAft>
                <a:spcPct val="0"/>
              </a:spcAft>
              <a:defRPr>
                <a:latin typeface="Arial" charset="0"/>
                <a:ea typeface="+mn-ea"/>
              </a:defRPr>
            </a:lvl1pPr>
          </a:lstStyle>
          <a:p>
            <a:pPr>
              <a:defRPr/>
            </a:pPr>
            <a:endParaRPr lang="en-US"/>
          </a:p>
        </p:txBody>
      </p:sp>
      <p:sp>
        <p:nvSpPr>
          <p:cNvPr id="5" name="Slide Number Placeholder 3"/>
          <p:cNvSpPr>
            <a:spLocks noGrp="1"/>
          </p:cNvSpPr>
          <p:nvPr>
            <p:ph type="sldNum" sz="quarter" idx="12"/>
          </p:nvPr>
        </p:nvSpPr>
        <p:spPr/>
        <p:txBody>
          <a:bodyPr/>
          <a:lstStyle>
            <a:lvl1pPr fontAlgn="base">
              <a:spcBef>
                <a:spcPct val="0"/>
              </a:spcBef>
              <a:spcAft>
                <a:spcPct val="0"/>
              </a:spcAft>
              <a:defRPr>
                <a:latin typeface="Arial" charset="0"/>
                <a:ea typeface="+mn-ea"/>
              </a:defRPr>
            </a:lvl1pPr>
          </a:lstStyle>
          <a:p>
            <a:pPr>
              <a:defRPr/>
            </a:pPr>
            <a:fld id="{B3B7E7E7-ADB6-41DC-9B06-AF7EF68C3A05}" type="slidenum">
              <a:rPr lang="en-US"/>
              <a:pPr>
                <a:defRPr/>
              </a:pPr>
              <a:t>‹#›</a:t>
            </a:fld>
            <a:endParaRPr lang="en-US"/>
          </a:p>
        </p:txBody>
      </p:sp>
    </p:spTree>
    <p:extLst>
      <p:ext uri="{BB962C8B-B14F-4D97-AF65-F5344CB8AC3E}">
        <p14:creationId xmlns:p14="http://schemas.microsoft.com/office/powerpoint/2010/main" val="31610196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0"/>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57200" y="6324600"/>
            <a:ext cx="13096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a:latin typeface="Arial" charset="0"/>
                <a:ea typeface="+mn-ea"/>
              </a:defRPr>
            </a:lvl1pPr>
          </a:lstStyle>
          <a:p>
            <a:pPr>
              <a:defRPr/>
            </a:pPr>
            <a:fld id="{54EAB013-7F77-431C-8157-7A4C39E303B1}" type="datetime1">
              <a:rPr lang="en-US"/>
              <a:pPr>
                <a:defRPr/>
              </a:pPr>
              <a:t>10/17/2017</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a:latin typeface="Arial" charset="0"/>
                <a:ea typeface="+mn-ea"/>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Bef>
                <a:spcPct val="0"/>
              </a:spcBef>
              <a:spcAft>
                <a:spcPct val="0"/>
              </a:spcAft>
              <a:defRPr>
                <a:latin typeface="Arial" charset="0"/>
                <a:ea typeface="+mn-ea"/>
              </a:defRPr>
            </a:lvl1pPr>
          </a:lstStyle>
          <a:p>
            <a:pPr>
              <a:defRPr/>
            </a:pPr>
            <a:fld id="{AC817A19-24D5-4A39-88E5-BA5B9AB9E6CA}" type="slidenum">
              <a:rPr lang="en-US"/>
              <a:pPr>
                <a:defRPr/>
              </a:pPr>
              <a:t>‹#›</a:t>
            </a:fld>
            <a:endParaRPr lang="en-US"/>
          </a:p>
        </p:txBody>
      </p:sp>
    </p:spTree>
    <p:extLst>
      <p:ext uri="{BB962C8B-B14F-4D97-AF65-F5344CB8AC3E}">
        <p14:creationId xmlns:p14="http://schemas.microsoft.com/office/powerpoint/2010/main" val="36213054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9" name="Picture 14"/>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57200" y="6324600"/>
            <a:ext cx="13096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10" name="Date Placeholder 4"/>
          <p:cNvSpPr>
            <a:spLocks noGrp="1"/>
          </p:cNvSpPr>
          <p:nvPr>
            <p:ph type="dt" sz="half" idx="10"/>
          </p:nvPr>
        </p:nvSpPr>
        <p:spPr/>
        <p:txBody>
          <a:bodyPr/>
          <a:lstStyle>
            <a:lvl1pPr fontAlgn="base">
              <a:spcBef>
                <a:spcPct val="0"/>
              </a:spcBef>
              <a:spcAft>
                <a:spcPct val="0"/>
              </a:spcAft>
              <a:defRPr>
                <a:latin typeface="Arial" charset="0"/>
                <a:ea typeface="+mn-ea"/>
              </a:defRPr>
            </a:lvl1pPr>
          </a:lstStyle>
          <a:p>
            <a:pPr>
              <a:defRPr/>
            </a:pPr>
            <a:fld id="{60424518-72DA-49D7-A87C-26F2DC3D540B}" type="datetime1">
              <a:rPr lang="en-US"/>
              <a:pPr>
                <a:defRPr/>
              </a:pPr>
              <a:t>10/17/2017</a:t>
            </a:fld>
            <a:endParaRPr lang="en-US"/>
          </a:p>
        </p:txBody>
      </p:sp>
      <p:sp>
        <p:nvSpPr>
          <p:cNvPr id="11" name="Footer Placeholder 5"/>
          <p:cNvSpPr>
            <a:spLocks noGrp="1"/>
          </p:cNvSpPr>
          <p:nvPr>
            <p:ph type="ftr" sz="quarter" idx="11"/>
          </p:nvPr>
        </p:nvSpPr>
        <p:spPr/>
        <p:txBody>
          <a:bodyPr/>
          <a:lstStyle>
            <a:lvl1pPr fontAlgn="base">
              <a:spcBef>
                <a:spcPct val="0"/>
              </a:spcBef>
              <a:spcAft>
                <a:spcPct val="0"/>
              </a:spcAft>
              <a:defRPr>
                <a:latin typeface="Arial" charset="0"/>
                <a:ea typeface="+mn-ea"/>
              </a:defRPr>
            </a:lvl1pPr>
          </a:lstStyle>
          <a:p>
            <a:pPr>
              <a:defRPr/>
            </a:pPr>
            <a:endParaRPr lang="en-US"/>
          </a:p>
        </p:txBody>
      </p:sp>
      <p:sp>
        <p:nvSpPr>
          <p:cNvPr id="12" name="Slide Number Placeholder 6"/>
          <p:cNvSpPr>
            <a:spLocks noGrp="1"/>
          </p:cNvSpPr>
          <p:nvPr>
            <p:ph type="sldNum" sz="quarter" idx="12"/>
          </p:nvPr>
        </p:nvSpPr>
        <p:spPr/>
        <p:txBody>
          <a:bodyPr/>
          <a:lstStyle>
            <a:lvl1pPr fontAlgn="base">
              <a:spcBef>
                <a:spcPct val="0"/>
              </a:spcBef>
              <a:spcAft>
                <a:spcPct val="0"/>
              </a:spcAft>
              <a:defRPr>
                <a:latin typeface="Arial" charset="0"/>
                <a:ea typeface="+mn-ea"/>
              </a:defRPr>
            </a:lvl1pPr>
          </a:lstStyle>
          <a:p>
            <a:pPr>
              <a:defRPr/>
            </a:pPr>
            <a:fld id="{9D369283-6CFA-46C2-AF5F-CA3710B17F60}" type="slidenum">
              <a:rPr lang="en-US"/>
              <a:pPr>
                <a:defRPr/>
              </a:pPr>
              <a:t>‹#›</a:t>
            </a:fld>
            <a:endParaRPr lang="en-US"/>
          </a:p>
        </p:txBody>
      </p:sp>
    </p:spTree>
    <p:extLst>
      <p:ext uri="{BB962C8B-B14F-4D97-AF65-F5344CB8AC3E}">
        <p14:creationId xmlns:p14="http://schemas.microsoft.com/office/powerpoint/2010/main" val="27777308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57200" y="6324600"/>
            <a:ext cx="13096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charset="0"/>
                <a:ea typeface="+mn-ea"/>
              </a:defRPr>
            </a:lvl1pPr>
          </a:lstStyle>
          <a:p>
            <a:pPr>
              <a:defRPr/>
            </a:pPr>
            <a:fld id="{9B6368E5-013F-4050-AA33-519097DF2990}" type="datetime1">
              <a:rPr lang="en-US"/>
              <a:pPr>
                <a:defRPr/>
              </a:pPr>
              <a:t>10/17/2017</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charset="0"/>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charset="0"/>
                <a:ea typeface="+mn-ea"/>
              </a:defRPr>
            </a:lvl1pPr>
          </a:lstStyle>
          <a:p>
            <a:pPr>
              <a:defRPr/>
            </a:pPr>
            <a:fld id="{6FAB8CD1-3489-4FDF-AEBB-EEF5E02253C8}" type="slidenum">
              <a:rPr lang="en-US"/>
              <a:pPr>
                <a:defRPr/>
              </a:pPr>
              <a:t>‹#›</a:t>
            </a:fld>
            <a:endParaRPr lang="en-US"/>
          </a:p>
        </p:txBody>
      </p:sp>
    </p:spTree>
    <p:extLst>
      <p:ext uri="{BB962C8B-B14F-4D97-AF65-F5344CB8AC3E}">
        <p14:creationId xmlns:p14="http://schemas.microsoft.com/office/powerpoint/2010/main" val="11209814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57200" y="6324600"/>
            <a:ext cx="13096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charset="0"/>
                <a:ea typeface="+mn-ea"/>
              </a:defRPr>
            </a:lvl1pPr>
          </a:lstStyle>
          <a:p>
            <a:pPr>
              <a:defRPr/>
            </a:pPr>
            <a:fld id="{F9FCDE26-BB23-4315-BA9E-41B29D8C501C}" type="datetime1">
              <a:rPr lang="en-US"/>
              <a:pPr>
                <a:defRPr/>
              </a:pPr>
              <a:t>10/17/2017</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charset="0"/>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charset="0"/>
                <a:ea typeface="+mn-ea"/>
              </a:defRPr>
            </a:lvl1pPr>
          </a:lstStyle>
          <a:p>
            <a:pPr>
              <a:defRPr/>
            </a:pPr>
            <a:fld id="{7C934B1C-C81B-43F1-AD7E-C7D6018A41A8}" type="slidenum">
              <a:rPr lang="en-US"/>
              <a:pPr>
                <a:defRPr/>
              </a:pPr>
              <a:t>‹#›</a:t>
            </a:fld>
            <a:endParaRPr lang="en-US"/>
          </a:p>
        </p:txBody>
      </p:sp>
    </p:spTree>
    <p:extLst>
      <p:ext uri="{BB962C8B-B14F-4D97-AF65-F5344CB8AC3E}">
        <p14:creationId xmlns:p14="http://schemas.microsoft.com/office/powerpoint/2010/main" val="347471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8.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7.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image" Target="../media/image8.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7.jpe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8.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95" y="4372168"/>
            <a:ext cx="6512511" cy="1143000"/>
          </a:xfrm>
          <a:prstGeom prst="rect">
            <a:avLst/>
          </a:prstGeom>
          <a:effectLst/>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732266"/>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603C1806-890C-430C-91D1-790C2FC4FAC4}" type="datetime1">
              <a:rPr lang="en-US" smtClean="0">
                <a:solidFill>
                  <a:prstClr val="black">
                    <a:lumMod val="50000"/>
                    <a:lumOff val="50000"/>
                  </a:prstClr>
                </a:solidFill>
                <a:latin typeface="Trebuchet MS"/>
              </a:rPr>
              <a:t>10/17/2017</a:t>
            </a:fld>
            <a:endParaRPr lang="en-US">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205"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en-US">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4AF685D9-CCD3-4114-A06A-21DD342E2317}" type="slidenum">
              <a:rPr lang="en-US" smtClean="0">
                <a:solidFill>
                  <a:prstClr val="black">
                    <a:lumMod val="50000"/>
                    <a:lumOff val="50000"/>
                  </a:prstClr>
                </a:solidFill>
                <a:latin typeface="Trebuchet MS"/>
              </a:rPr>
              <a:pPr fontAlgn="auto">
                <a:spcBef>
                  <a:spcPts val="0"/>
                </a:spcBef>
                <a:spcAft>
                  <a:spcPts val="0"/>
                </a:spcAft>
              </a:pPr>
              <a:t>‹#›</a:t>
            </a:fld>
            <a:endParaRPr lang="en-US">
              <a:solidFill>
                <a:prstClr val="black">
                  <a:lumMod val="50000"/>
                  <a:lumOff val="50000"/>
                </a:prstClr>
              </a:solidFill>
              <a:latin typeface="Trebuchet MS"/>
            </a:endParaRPr>
          </a:p>
        </p:txBody>
      </p:sp>
    </p:spTree>
    <p:extLst>
      <p:ext uri="{BB962C8B-B14F-4D97-AF65-F5344CB8AC3E}">
        <p14:creationId xmlns:p14="http://schemas.microsoft.com/office/powerpoint/2010/main" val="25319664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6" name="Picture 7" descr="FLAG_72RGB"/>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ChangeArrowheads="1"/>
          </p:cNvSpPr>
          <p:nvPr userDrawn="1"/>
        </p:nvSpPr>
        <p:spPr bwMode="auto">
          <a:xfrm>
            <a:off x="304800" y="304801"/>
            <a:ext cx="8534400" cy="6248400"/>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0000"/>
              </a:solidFill>
            </a:endParaRPr>
          </a:p>
        </p:txBody>
      </p:sp>
      <p:sp>
        <p:nvSpPr>
          <p:cNvPr id="2" name="Rectangle 2"/>
          <p:cNvSpPr>
            <a:spLocks noGrp="1" noChangeArrowheads="1"/>
          </p:cNvSpPr>
          <p:nvPr>
            <p:ph type="title"/>
          </p:nvPr>
        </p:nvSpPr>
        <p:spPr bwMode="auto">
          <a:xfrm>
            <a:off x="457200" y="274644"/>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solidFill>
                <a:srgbClr val="000000"/>
              </a:solidFill>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AADA87F-65C8-46F3-B532-C7CBEE4AAAFC}" type="slidenum">
              <a:rPr lang="en-US" altLang="en-US">
                <a:solidFill>
                  <a:srgbClr val="000000"/>
                </a:solidFill>
              </a:rPr>
              <a:pPr>
                <a:defRPr/>
              </a:pPr>
              <a:t>‹#›</a:t>
            </a:fld>
            <a:endParaRPr lang="en-US" altLang="en-US">
              <a:solidFill>
                <a:srgbClr val="000000"/>
              </a:solidFill>
            </a:endParaRPr>
          </a:p>
        </p:txBody>
      </p:sp>
      <p:pic>
        <p:nvPicPr>
          <p:cNvPr id="1033" name="Picture 10" descr="OHSA ADD VALUE LOGO 2L 72"/>
          <p:cNvPicPr>
            <a:picLocks noChangeAspect="1" noChangeArrowheads="1"/>
          </p:cNvPicPr>
          <p:nvPr userDrawn="1"/>
        </p:nvPicPr>
        <p:blipFill>
          <a:blip r:embed="rId16" cstate="email">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1200" y="4724400"/>
            <a:ext cx="17653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5595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b="1">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b="1">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b="1">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b="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5"/>
          <a:srcRect t="2222"/>
          <a:stretch>
            <a:fillRect/>
          </a:stretch>
        </p:blipFill>
        <p:spPr bwMode="auto">
          <a:xfrm>
            <a:off x="1" y="0"/>
            <a:ext cx="9145588" cy="67071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4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981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ChangeArrowheads="1"/>
          </p:cNvSpPr>
          <p:nvPr userDrawn="1"/>
        </p:nvSpPr>
        <p:spPr bwMode="auto">
          <a:xfrm>
            <a:off x="0" y="6705600"/>
            <a:ext cx="9144000" cy="152400"/>
          </a:xfrm>
          <a:prstGeom prst="rect">
            <a:avLst/>
          </a:prstGeom>
          <a:solidFill>
            <a:srgbClr val="FFB300"/>
          </a:solidFill>
          <a:ln w="9525">
            <a:noFill/>
            <a:miter lim="800000"/>
            <a:headEnd/>
            <a:tailEnd/>
          </a:ln>
          <a:effectLst/>
        </p:spPr>
        <p:txBody>
          <a:bodyPr wrap="none" anchor="ctr"/>
          <a:lstStyle/>
          <a:p>
            <a:pPr>
              <a:defRPr/>
            </a:pPr>
            <a:endParaRPr lang="en-US" dirty="0">
              <a:solidFill>
                <a:srgbClr val="000000"/>
              </a:solidFill>
              <a:ea typeface="ＭＳ Ｐゴシック"/>
            </a:endParaRPr>
          </a:p>
        </p:txBody>
      </p:sp>
      <p:sp>
        <p:nvSpPr>
          <p:cNvPr id="1033" name="Rectangle 9"/>
          <p:cNvSpPr>
            <a:spLocks noChangeArrowheads="1"/>
          </p:cNvSpPr>
          <p:nvPr userDrawn="1"/>
        </p:nvSpPr>
        <p:spPr bwMode="auto">
          <a:xfrm>
            <a:off x="0" y="1676406"/>
            <a:ext cx="9144000" cy="36513"/>
          </a:xfrm>
          <a:prstGeom prst="rect">
            <a:avLst/>
          </a:prstGeom>
          <a:solidFill>
            <a:srgbClr val="FFB300"/>
          </a:solidFill>
          <a:ln w="9525">
            <a:noFill/>
            <a:miter lim="800000"/>
            <a:headEnd/>
            <a:tailEnd/>
          </a:ln>
          <a:effectLst/>
        </p:spPr>
        <p:txBody>
          <a:bodyPr wrap="none" anchor="ctr"/>
          <a:lstStyle/>
          <a:p>
            <a:pPr>
              <a:defRPr/>
            </a:pPr>
            <a:endParaRPr lang="en-US" dirty="0">
              <a:solidFill>
                <a:srgbClr val="000000"/>
              </a:solidFill>
              <a:ea typeface="ＭＳ Ｐゴシック"/>
            </a:endParaRPr>
          </a:p>
        </p:txBody>
      </p:sp>
      <p:pic>
        <p:nvPicPr>
          <p:cNvPr id="1031" name="Picture 10" descr="OSHA White logo"/>
          <p:cNvPicPr>
            <a:picLocks noChangeAspect="1" noChangeArrowheads="1"/>
          </p:cNvPicPr>
          <p:nvPr userDrawn="1"/>
        </p:nvPicPr>
        <p:blipFill>
          <a:blip r:embed="rId16"/>
          <a:srcRect/>
          <a:stretch>
            <a:fillRect/>
          </a:stretch>
        </p:blipFill>
        <p:spPr bwMode="auto">
          <a:xfrm>
            <a:off x="7010400" y="5922969"/>
            <a:ext cx="1371600" cy="706437"/>
          </a:xfrm>
          <a:prstGeom prst="rect">
            <a:avLst/>
          </a:prstGeom>
          <a:noFill/>
          <a:ln w="9525">
            <a:noFill/>
            <a:miter lim="800000"/>
            <a:headEnd/>
            <a:tailEnd/>
          </a:ln>
        </p:spPr>
      </p:pic>
    </p:spTree>
    <p:extLst>
      <p:ext uri="{BB962C8B-B14F-4D97-AF65-F5344CB8AC3E}">
        <p14:creationId xmlns:p14="http://schemas.microsoft.com/office/powerpoint/2010/main" val="354432133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hf sldNum="0" hdr="0" dt="0"/>
  <p:txStyles>
    <p:titleStyle>
      <a:lvl1pPr algn="ctr" rtl="0" eaLnBrk="0" fontAlgn="base" hangingPunct="0">
        <a:spcBef>
          <a:spcPct val="0"/>
        </a:spcBef>
        <a:spcAft>
          <a:spcPct val="0"/>
        </a:spcAft>
        <a:defRPr sz="4000" b="1">
          <a:solidFill>
            <a:schemeClr val="bg1"/>
          </a:solidFill>
          <a:latin typeface="+mj-lt"/>
          <a:ea typeface="ＭＳ Ｐゴシック" pitchFamily="-111" charset="-128"/>
          <a:cs typeface="ＭＳ Ｐゴシック"/>
        </a:defRPr>
      </a:lvl1pPr>
      <a:lvl2pPr algn="ctr" rtl="0" eaLnBrk="0" fontAlgn="base" hangingPunct="0">
        <a:spcBef>
          <a:spcPct val="0"/>
        </a:spcBef>
        <a:spcAft>
          <a:spcPct val="0"/>
        </a:spcAft>
        <a:defRPr sz="4000" b="1">
          <a:solidFill>
            <a:schemeClr val="bg1"/>
          </a:solidFill>
          <a:latin typeface="Arial" charset="0"/>
          <a:ea typeface="ＭＳ Ｐゴシック" pitchFamily="-111" charset="-128"/>
          <a:cs typeface="ＭＳ Ｐゴシック"/>
        </a:defRPr>
      </a:lvl2pPr>
      <a:lvl3pPr algn="ctr" rtl="0" eaLnBrk="0" fontAlgn="base" hangingPunct="0">
        <a:spcBef>
          <a:spcPct val="0"/>
        </a:spcBef>
        <a:spcAft>
          <a:spcPct val="0"/>
        </a:spcAft>
        <a:defRPr sz="4000" b="1">
          <a:solidFill>
            <a:schemeClr val="bg1"/>
          </a:solidFill>
          <a:latin typeface="Arial" charset="0"/>
          <a:ea typeface="ＭＳ Ｐゴシック" pitchFamily="-111" charset="-128"/>
          <a:cs typeface="ＭＳ Ｐゴシック"/>
        </a:defRPr>
      </a:lvl3pPr>
      <a:lvl4pPr algn="ctr" rtl="0" eaLnBrk="0" fontAlgn="base" hangingPunct="0">
        <a:spcBef>
          <a:spcPct val="0"/>
        </a:spcBef>
        <a:spcAft>
          <a:spcPct val="0"/>
        </a:spcAft>
        <a:defRPr sz="4000" b="1">
          <a:solidFill>
            <a:schemeClr val="bg1"/>
          </a:solidFill>
          <a:latin typeface="Arial" charset="0"/>
          <a:ea typeface="ＭＳ Ｐゴシック" pitchFamily="-111" charset="-128"/>
          <a:cs typeface="ＭＳ Ｐゴシック"/>
        </a:defRPr>
      </a:lvl4pPr>
      <a:lvl5pPr algn="ctr" rtl="0" eaLnBrk="0" fontAlgn="base" hangingPunct="0">
        <a:spcBef>
          <a:spcPct val="0"/>
        </a:spcBef>
        <a:spcAft>
          <a:spcPct val="0"/>
        </a:spcAft>
        <a:defRPr sz="4000" b="1">
          <a:solidFill>
            <a:schemeClr val="bg1"/>
          </a:solidFill>
          <a:latin typeface="Arial" charset="0"/>
          <a:ea typeface="ＭＳ Ｐゴシック" pitchFamily="-111" charset="-128"/>
          <a:cs typeface="ＭＳ Ｐゴシック"/>
        </a:defRPr>
      </a:lvl5pPr>
      <a:lvl6pPr marL="457200" algn="ctr" rtl="0" fontAlgn="base">
        <a:spcBef>
          <a:spcPct val="0"/>
        </a:spcBef>
        <a:spcAft>
          <a:spcPct val="0"/>
        </a:spcAft>
        <a:defRPr sz="4000" b="1">
          <a:solidFill>
            <a:schemeClr val="bg1"/>
          </a:solidFill>
          <a:latin typeface="Arial" charset="0"/>
        </a:defRPr>
      </a:lvl6pPr>
      <a:lvl7pPr marL="914400" algn="ctr" rtl="0" fontAlgn="base">
        <a:spcBef>
          <a:spcPct val="0"/>
        </a:spcBef>
        <a:spcAft>
          <a:spcPct val="0"/>
        </a:spcAft>
        <a:defRPr sz="4000" b="1">
          <a:solidFill>
            <a:schemeClr val="bg1"/>
          </a:solidFill>
          <a:latin typeface="Arial" charset="0"/>
        </a:defRPr>
      </a:lvl7pPr>
      <a:lvl8pPr marL="1371600" algn="ctr" rtl="0" fontAlgn="base">
        <a:spcBef>
          <a:spcPct val="0"/>
        </a:spcBef>
        <a:spcAft>
          <a:spcPct val="0"/>
        </a:spcAft>
        <a:defRPr sz="4000" b="1">
          <a:solidFill>
            <a:schemeClr val="bg1"/>
          </a:solidFill>
          <a:latin typeface="Arial" charset="0"/>
        </a:defRPr>
      </a:lvl8pPr>
      <a:lvl9pPr marL="1828800" algn="ctr" rtl="0" fontAlgn="base">
        <a:spcBef>
          <a:spcPct val="0"/>
        </a:spcBef>
        <a:spcAft>
          <a:spcPct val="0"/>
        </a:spcAft>
        <a:defRPr sz="40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111" charset="-128"/>
          <a:cs typeface="ＭＳ Ｐゴシック"/>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25" charset="-128"/>
          <a:cs typeface="ＭＳ Ｐゴシック"/>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25" charset="-128"/>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25" charset="-128"/>
          <a:cs typeface="ＭＳ Ｐゴシック"/>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25" charset="-128"/>
          <a:cs typeface="ＭＳ Ｐゴシック"/>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1000">
              <a:srgbClr val="000000"/>
            </a:gs>
            <a:gs pos="62000">
              <a:srgbClr val="24213E"/>
            </a:gs>
            <a:gs pos="100000">
              <a:srgbClr val="51566D"/>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E404A7AE-3A52-4D3A-87CB-0DDF0FC41314}" type="datetimeFigureOut">
              <a:rPr lang="en-US">
                <a:solidFill>
                  <a:prstClr val="white">
                    <a:tint val="75000"/>
                  </a:prstClr>
                </a:solidFill>
                <a:ea typeface="ＭＳ Ｐゴシック"/>
              </a:rPr>
              <a:pPr defTabSz="457200">
                <a:defRPr/>
              </a:pPr>
              <a:t>10/17/2017</a:t>
            </a:fld>
            <a:endParaRPr lang="en-US" dirty="0">
              <a:solidFill>
                <a:prstClr val="white">
                  <a:tint val="75000"/>
                </a:prstClr>
              </a:solidFill>
              <a:ea typeface="ＭＳ Ｐゴシック"/>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dirty="0">
              <a:solidFill>
                <a:prstClr val="white">
                  <a:tint val="75000"/>
                </a:prstClr>
              </a:solidFill>
              <a:ea typeface="ＭＳ Ｐゴシック"/>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E435784C-3081-4565-8B87-A9CA79A0EE7F}" type="slidenum">
              <a:rPr lang="en-US">
                <a:solidFill>
                  <a:prstClr val="white">
                    <a:tint val="75000"/>
                  </a:prstClr>
                </a:solidFill>
                <a:ea typeface="ＭＳ Ｐゴシック"/>
              </a:rPr>
              <a:pPr defTabSz="457200">
                <a:defRPr/>
              </a:pPr>
              <a:t>‹#›</a:t>
            </a:fld>
            <a:endParaRPr lang="en-US" dirty="0">
              <a:solidFill>
                <a:prstClr val="white">
                  <a:tint val="75000"/>
                </a:prstClr>
              </a:solidFill>
              <a:ea typeface="ＭＳ Ｐゴシック"/>
            </a:endParaRPr>
          </a:p>
        </p:txBody>
      </p:sp>
    </p:spTree>
    <p:extLst>
      <p:ext uri="{BB962C8B-B14F-4D97-AF65-F5344CB8AC3E}">
        <p14:creationId xmlns:p14="http://schemas.microsoft.com/office/powerpoint/2010/main" val="393115014"/>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ctr" rtl="0" eaLnBrk="0" fontAlgn="base" hangingPunct="0">
        <a:spcBef>
          <a:spcPct val="0"/>
        </a:spcBef>
        <a:spcAft>
          <a:spcPct val="0"/>
        </a:spcAft>
        <a:defRPr sz="5000" kern="1200">
          <a:solidFill>
            <a:schemeClr val="tx1"/>
          </a:solidFill>
          <a:latin typeface="+mj-lt"/>
          <a:ea typeface="+mj-ea"/>
          <a:cs typeface="+mj-cs"/>
        </a:defRPr>
      </a:lvl1pPr>
      <a:lvl2pPr algn="ctr" rtl="0" eaLnBrk="0" fontAlgn="base" hangingPunct="0">
        <a:spcBef>
          <a:spcPct val="0"/>
        </a:spcBef>
        <a:spcAft>
          <a:spcPct val="0"/>
        </a:spcAft>
        <a:defRPr sz="5000">
          <a:solidFill>
            <a:schemeClr val="tx1"/>
          </a:solidFill>
          <a:latin typeface="Corbel" pitchFamily="34" charset="0"/>
        </a:defRPr>
      </a:lvl2pPr>
      <a:lvl3pPr algn="ctr" rtl="0" eaLnBrk="0" fontAlgn="base" hangingPunct="0">
        <a:spcBef>
          <a:spcPct val="0"/>
        </a:spcBef>
        <a:spcAft>
          <a:spcPct val="0"/>
        </a:spcAft>
        <a:defRPr sz="5000">
          <a:solidFill>
            <a:schemeClr val="tx1"/>
          </a:solidFill>
          <a:latin typeface="Corbel" pitchFamily="34" charset="0"/>
        </a:defRPr>
      </a:lvl3pPr>
      <a:lvl4pPr algn="ctr" rtl="0" eaLnBrk="0" fontAlgn="base" hangingPunct="0">
        <a:spcBef>
          <a:spcPct val="0"/>
        </a:spcBef>
        <a:spcAft>
          <a:spcPct val="0"/>
        </a:spcAft>
        <a:defRPr sz="5000">
          <a:solidFill>
            <a:schemeClr val="tx1"/>
          </a:solidFill>
          <a:latin typeface="Corbel" pitchFamily="34" charset="0"/>
        </a:defRPr>
      </a:lvl4pPr>
      <a:lvl5pPr algn="ctr" rtl="0" eaLnBrk="0" fontAlgn="base" hangingPunct="0">
        <a:spcBef>
          <a:spcPct val="0"/>
        </a:spcBef>
        <a:spcAft>
          <a:spcPct val="0"/>
        </a:spcAft>
        <a:defRPr sz="5000">
          <a:solidFill>
            <a:schemeClr val="tx1"/>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lnSpc>
          <a:spcPct val="150000"/>
        </a:lnSpc>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0" y="7"/>
            <a:ext cx="9145444" cy="68596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dt" sz="half" idx="2"/>
          </p:nvPr>
        </p:nvSpPr>
        <p:spPr bwMode="auto">
          <a:xfrm>
            <a:off x="692727" y="6235875"/>
            <a:ext cx="1870364" cy="46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solidFill>
                  <a:schemeClr val="tx1"/>
                </a:solidFill>
                <a:latin typeface="+mj-lt"/>
              </a:defRPr>
            </a:lvl1pPr>
          </a:lstStyle>
          <a:p>
            <a:pPr eaLnBrk="0" hangingPunct="0"/>
            <a:endParaRPr lang="en-US" altLang="en-US" smtClean="0">
              <a:solidFill>
                <a:srgbClr val="000000"/>
              </a:solidFill>
            </a:endParaRPr>
          </a:p>
        </p:txBody>
      </p:sp>
      <p:sp>
        <p:nvSpPr>
          <p:cNvPr id="1027" name="Rectangle 3"/>
          <p:cNvSpPr>
            <a:spLocks noGrp="1" noChangeArrowheads="1"/>
          </p:cNvSpPr>
          <p:nvPr>
            <p:ph type="ftr" sz="quarter" idx="3"/>
          </p:nvPr>
        </p:nvSpPr>
        <p:spPr bwMode="auto">
          <a:xfrm>
            <a:off x="3117279" y="6235875"/>
            <a:ext cx="2909455" cy="46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solidFill>
                  <a:schemeClr val="tx1"/>
                </a:solidFill>
                <a:latin typeface="+mj-lt"/>
              </a:defRPr>
            </a:lvl1pPr>
          </a:lstStyle>
          <a:p>
            <a:pPr eaLnBrk="0" hangingPunct="0"/>
            <a:endParaRPr lang="en-US" altLang="en-US" smtClean="0">
              <a:solidFill>
                <a:srgbClr val="000000"/>
              </a:solidFill>
            </a:endParaRPr>
          </a:p>
        </p:txBody>
      </p:sp>
      <p:sp>
        <p:nvSpPr>
          <p:cNvPr id="1028" name="Rectangle 4"/>
          <p:cNvSpPr>
            <a:spLocks noGrp="1" noChangeArrowheads="1"/>
          </p:cNvSpPr>
          <p:nvPr>
            <p:ph type="sldNum" sz="quarter" idx="4"/>
          </p:nvPr>
        </p:nvSpPr>
        <p:spPr bwMode="auto">
          <a:xfrm>
            <a:off x="6580909" y="6235875"/>
            <a:ext cx="1870364" cy="46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200">
                <a:solidFill>
                  <a:schemeClr val="tx1"/>
                </a:solidFill>
                <a:latin typeface="+mj-lt"/>
              </a:defRPr>
            </a:lvl1pPr>
          </a:lstStyle>
          <a:p>
            <a:pPr eaLnBrk="0" hangingPunct="0"/>
            <a:fld id="{BC045D21-E9DF-4940-BA1D-424185583088}" type="slidenum">
              <a:rPr lang="en-US" altLang="en-US" smtClean="0">
                <a:solidFill>
                  <a:srgbClr val="000000"/>
                </a:solidFill>
              </a:rPr>
              <a:pPr eaLnBrk="0" hangingPunct="0"/>
              <a:t>‹#›</a:t>
            </a:fld>
            <a:endParaRPr lang="en-US" altLang="en-US" smtClean="0">
              <a:solidFill>
                <a:srgbClr val="000000"/>
              </a:solidFill>
            </a:endParaRPr>
          </a:p>
        </p:txBody>
      </p:sp>
      <p:sp>
        <p:nvSpPr>
          <p:cNvPr id="1029" name="Rectangle 5"/>
          <p:cNvSpPr>
            <a:spLocks noGrp="1" noChangeArrowheads="1"/>
          </p:cNvSpPr>
          <p:nvPr>
            <p:ph type="title"/>
          </p:nvPr>
        </p:nvSpPr>
        <p:spPr bwMode="auto">
          <a:xfrm>
            <a:off x="623461" y="545781"/>
            <a:ext cx="7772977" cy="7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body" idx="1"/>
          </p:nvPr>
        </p:nvSpPr>
        <p:spPr bwMode="auto">
          <a:xfrm>
            <a:off x="685518" y="1559375"/>
            <a:ext cx="7772977" cy="453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67513694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ransition spd="slow"/>
  <p:txStyles>
    <p:title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Times New Roman" pitchFamily="18" charset="0"/>
        </a:defRPr>
      </a:lvl2pPr>
      <a:lvl3pPr algn="l" rtl="0" eaLnBrk="0" fontAlgn="base" hangingPunct="0">
        <a:spcBef>
          <a:spcPct val="0"/>
        </a:spcBef>
        <a:spcAft>
          <a:spcPct val="0"/>
        </a:spcAft>
        <a:defRPr sz="4000" b="1">
          <a:solidFill>
            <a:schemeClr val="tx1"/>
          </a:solidFill>
          <a:latin typeface="Times New Roman" pitchFamily="18" charset="0"/>
        </a:defRPr>
      </a:lvl3pPr>
      <a:lvl4pPr algn="l" rtl="0" eaLnBrk="0" fontAlgn="base" hangingPunct="0">
        <a:spcBef>
          <a:spcPct val="0"/>
        </a:spcBef>
        <a:spcAft>
          <a:spcPct val="0"/>
        </a:spcAft>
        <a:defRPr sz="4000" b="1">
          <a:solidFill>
            <a:schemeClr val="tx1"/>
          </a:solidFill>
          <a:latin typeface="Times New Roman" pitchFamily="18" charset="0"/>
        </a:defRPr>
      </a:lvl4pPr>
      <a:lvl5pPr algn="l" rtl="0" eaLnBrk="0" fontAlgn="base" hangingPunct="0">
        <a:spcBef>
          <a:spcPct val="0"/>
        </a:spcBef>
        <a:spcAft>
          <a:spcPct val="0"/>
        </a:spcAft>
        <a:defRPr sz="4000" b="1">
          <a:solidFill>
            <a:schemeClr val="tx1"/>
          </a:solidFill>
          <a:latin typeface="Times New Roman" pitchFamily="18" charset="0"/>
        </a:defRPr>
      </a:lvl5pPr>
      <a:lvl6pPr marL="457200" algn="l" rtl="0" eaLnBrk="0" fontAlgn="base" hangingPunct="0">
        <a:spcBef>
          <a:spcPct val="0"/>
        </a:spcBef>
        <a:spcAft>
          <a:spcPct val="0"/>
        </a:spcAft>
        <a:defRPr sz="4000" b="1">
          <a:solidFill>
            <a:schemeClr val="tx1"/>
          </a:solidFill>
          <a:latin typeface="Times New Roman" pitchFamily="18" charset="0"/>
        </a:defRPr>
      </a:lvl6pPr>
      <a:lvl7pPr marL="914400" algn="l" rtl="0" eaLnBrk="0" fontAlgn="base" hangingPunct="0">
        <a:spcBef>
          <a:spcPct val="0"/>
        </a:spcBef>
        <a:spcAft>
          <a:spcPct val="0"/>
        </a:spcAft>
        <a:defRPr sz="4000" b="1">
          <a:solidFill>
            <a:schemeClr val="tx1"/>
          </a:solidFill>
          <a:latin typeface="Times New Roman" pitchFamily="18" charset="0"/>
        </a:defRPr>
      </a:lvl7pPr>
      <a:lvl8pPr marL="1371600" algn="l" rtl="0" eaLnBrk="0" fontAlgn="base" hangingPunct="0">
        <a:spcBef>
          <a:spcPct val="0"/>
        </a:spcBef>
        <a:spcAft>
          <a:spcPct val="0"/>
        </a:spcAft>
        <a:defRPr sz="4000" b="1">
          <a:solidFill>
            <a:schemeClr val="tx1"/>
          </a:solidFill>
          <a:latin typeface="Times New Roman" pitchFamily="18" charset="0"/>
        </a:defRPr>
      </a:lvl8pPr>
      <a:lvl9pPr marL="1828800" algn="l" rtl="0" eaLnBrk="0" fontAlgn="base" hangingPunct="0">
        <a:spcBef>
          <a:spcPct val="0"/>
        </a:spcBef>
        <a:spcAft>
          <a:spcPct val="0"/>
        </a:spcAft>
        <a:defRPr sz="40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Ø"/>
        <a:defRPr sz="23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v"/>
        <a:defRPr sz="23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5813" indent="-227013" algn="l" rtl="0" eaLnBrk="0" fontAlgn="base" hangingPunct="0">
        <a:spcBef>
          <a:spcPct val="20000"/>
        </a:spcBef>
        <a:spcAft>
          <a:spcPct val="0"/>
        </a:spcAft>
        <a:buClr>
          <a:schemeClr val="tx1"/>
        </a:buClr>
        <a:buChar char="•"/>
        <a:defRPr sz="2000">
          <a:solidFill>
            <a:schemeClr val="tx1"/>
          </a:solidFill>
          <a:latin typeface="+mn-lt"/>
        </a:defRPr>
      </a:lvl5pPr>
      <a:lvl6pPr marL="2513013" indent="-227013" algn="l" rtl="0" eaLnBrk="0" fontAlgn="base" hangingPunct="0">
        <a:spcBef>
          <a:spcPct val="20000"/>
        </a:spcBef>
        <a:spcAft>
          <a:spcPct val="0"/>
        </a:spcAft>
        <a:buClr>
          <a:schemeClr val="tx1"/>
        </a:buClr>
        <a:buChar char="•"/>
        <a:defRPr sz="2000">
          <a:solidFill>
            <a:schemeClr val="tx1"/>
          </a:solidFill>
          <a:latin typeface="+mn-lt"/>
        </a:defRPr>
      </a:lvl6pPr>
      <a:lvl7pPr marL="2970213" indent="-227013" algn="l" rtl="0" eaLnBrk="0" fontAlgn="base" hangingPunct="0">
        <a:spcBef>
          <a:spcPct val="20000"/>
        </a:spcBef>
        <a:spcAft>
          <a:spcPct val="0"/>
        </a:spcAft>
        <a:buClr>
          <a:schemeClr val="tx1"/>
        </a:buClr>
        <a:buChar char="•"/>
        <a:defRPr sz="2000">
          <a:solidFill>
            <a:schemeClr val="tx1"/>
          </a:solidFill>
          <a:latin typeface="+mn-lt"/>
        </a:defRPr>
      </a:lvl7pPr>
      <a:lvl8pPr marL="3427413" indent="-227013" algn="l" rtl="0" eaLnBrk="0" fontAlgn="base" hangingPunct="0">
        <a:spcBef>
          <a:spcPct val="20000"/>
        </a:spcBef>
        <a:spcAft>
          <a:spcPct val="0"/>
        </a:spcAft>
        <a:buClr>
          <a:schemeClr val="tx1"/>
        </a:buClr>
        <a:buChar char="•"/>
        <a:defRPr sz="2000">
          <a:solidFill>
            <a:schemeClr val="tx1"/>
          </a:solidFill>
          <a:latin typeface="+mn-lt"/>
        </a:defRPr>
      </a:lvl8pPr>
      <a:lvl9pPr marL="3884613" indent="-227013"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91" y="4372168"/>
            <a:ext cx="6512511" cy="1143000"/>
          </a:xfrm>
          <a:prstGeom prst="rect">
            <a:avLst/>
          </a:prstGeom>
          <a:effectLst/>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732262"/>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BBF40CDC-50F5-4BA7-8EA2-632B53FDB0D3}" type="datetime1">
              <a:rPr lang="en-US" smtClean="0">
                <a:solidFill>
                  <a:prstClr val="black">
                    <a:lumMod val="50000"/>
                    <a:lumOff val="50000"/>
                  </a:prstClr>
                </a:solidFill>
                <a:latin typeface="Trebuchet MS"/>
              </a:rPr>
              <a:pPr fontAlgn="auto">
                <a:spcBef>
                  <a:spcPts val="0"/>
                </a:spcBef>
                <a:spcAft>
                  <a:spcPts val="0"/>
                </a:spcAft>
              </a:pPr>
              <a:t>10/17/2017</a:t>
            </a:fld>
            <a:endParaRPr lang="en-US">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201"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en-US">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4AF685D9-CCD3-4114-A06A-21DD342E2317}" type="slidenum">
              <a:rPr lang="en-US" smtClean="0">
                <a:solidFill>
                  <a:prstClr val="black">
                    <a:lumMod val="50000"/>
                    <a:lumOff val="50000"/>
                  </a:prstClr>
                </a:solidFill>
                <a:latin typeface="Trebuchet MS"/>
              </a:rPr>
              <a:pPr fontAlgn="auto">
                <a:spcBef>
                  <a:spcPts val="0"/>
                </a:spcBef>
                <a:spcAft>
                  <a:spcPts val="0"/>
                </a:spcAft>
              </a:pPr>
              <a:t>‹#›</a:t>
            </a:fld>
            <a:endParaRPr lang="en-US">
              <a:solidFill>
                <a:prstClr val="black">
                  <a:lumMod val="50000"/>
                  <a:lumOff val="50000"/>
                </a:prstClr>
              </a:solidFill>
              <a:latin typeface="Trebuchet MS"/>
            </a:endParaRPr>
          </a:p>
        </p:txBody>
      </p:sp>
    </p:spTree>
    <p:extLst>
      <p:ext uri="{BB962C8B-B14F-4D97-AF65-F5344CB8AC3E}">
        <p14:creationId xmlns:p14="http://schemas.microsoft.com/office/powerpoint/2010/main" val="291411548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iming>
    <p:tnLst>
      <p:par>
        <p:cTn id="1" dur="indefinite" restart="never" nodeType="tmRoot"/>
      </p:par>
    </p:tnLst>
  </p:timing>
  <p:hf hdr="0" ftr="0" dt="0"/>
  <p:txStyles>
    <p:title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5"/>
          <a:srcRect t="2222"/>
          <a:stretch>
            <a:fillRect/>
          </a:stretch>
        </p:blipFill>
        <p:spPr bwMode="auto">
          <a:xfrm>
            <a:off x="0" y="0"/>
            <a:ext cx="9145588" cy="67071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981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ChangeArrowheads="1"/>
          </p:cNvSpPr>
          <p:nvPr userDrawn="1"/>
        </p:nvSpPr>
        <p:spPr bwMode="auto">
          <a:xfrm>
            <a:off x="0" y="6705600"/>
            <a:ext cx="9144000" cy="152400"/>
          </a:xfrm>
          <a:prstGeom prst="rect">
            <a:avLst/>
          </a:prstGeom>
          <a:solidFill>
            <a:srgbClr val="FFB300"/>
          </a:solidFill>
          <a:ln w="9525">
            <a:noFill/>
            <a:miter lim="800000"/>
            <a:headEnd/>
            <a:tailEnd/>
          </a:ln>
          <a:effectLst/>
        </p:spPr>
        <p:txBody>
          <a:bodyPr wrap="none" anchor="ctr"/>
          <a:lstStyle/>
          <a:p>
            <a:pPr>
              <a:defRPr/>
            </a:pPr>
            <a:endParaRPr lang="en-US" dirty="0">
              <a:solidFill>
                <a:srgbClr val="000000"/>
              </a:solidFill>
              <a:ea typeface="ＭＳ Ｐゴシック"/>
            </a:endParaRPr>
          </a:p>
        </p:txBody>
      </p:sp>
      <p:sp>
        <p:nvSpPr>
          <p:cNvPr id="1033" name="Rectangle 9"/>
          <p:cNvSpPr>
            <a:spLocks noChangeArrowheads="1"/>
          </p:cNvSpPr>
          <p:nvPr userDrawn="1"/>
        </p:nvSpPr>
        <p:spPr bwMode="auto">
          <a:xfrm>
            <a:off x="0" y="1676400"/>
            <a:ext cx="9144000" cy="36513"/>
          </a:xfrm>
          <a:prstGeom prst="rect">
            <a:avLst/>
          </a:prstGeom>
          <a:solidFill>
            <a:srgbClr val="FFB300"/>
          </a:solidFill>
          <a:ln w="9525">
            <a:noFill/>
            <a:miter lim="800000"/>
            <a:headEnd/>
            <a:tailEnd/>
          </a:ln>
          <a:effectLst/>
        </p:spPr>
        <p:txBody>
          <a:bodyPr wrap="none" anchor="ctr"/>
          <a:lstStyle/>
          <a:p>
            <a:pPr>
              <a:defRPr/>
            </a:pPr>
            <a:endParaRPr lang="en-US" dirty="0">
              <a:solidFill>
                <a:srgbClr val="000000"/>
              </a:solidFill>
              <a:ea typeface="ＭＳ Ｐゴシック"/>
            </a:endParaRPr>
          </a:p>
        </p:txBody>
      </p:sp>
      <p:pic>
        <p:nvPicPr>
          <p:cNvPr id="1031" name="Picture 10" descr="OSHA White logo"/>
          <p:cNvPicPr>
            <a:picLocks noChangeAspect="1" noChangeArrowheads="1"/>
          </p:cNvPicPr>
          <p:nvPr userDrawn="1"/>
        </p:nvPicPr>
        <p:blipFill rotWithShape="1">
          <a:blip r:embed="rId16"/>
          <a:srcRect t="1" b="37386"/>
          <a:stretch/>
        </p:blipFill>
        <p:spPr bwMode="auto">
          <a:xfrm>
            <a:off x="7010400" y="6119052"/>
            <a:ext cx="1371600" cy="442326"/>
          </a:xfrm>
          <a:prstGeom prst="rect">
            <a:avLst/>
          </a:prstGeom>
          <a:noFill/>
          <a:ln w="9525">
            <a:noFill/>
            <a:miter lim="800000"/>
            <a:headEnd/>
            <a:tailEnd/>
          </a:ln>
        </p:spPr>
      </p:pic>
    </p:spTree>
    <p:extLst>
      <p:ext uri="{BB962C8B-B14F-4D97-AF65-F5344CB8AC3E}">
        <p14:creationId xmlns:p14="http://schemas.microsoft.com/office/powerpoint/2010/main" val="383388860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hf sldNum="0" hdr="0" dt="0"/>
  <p:txStyles>
    <p:titleStyle>
      <a:lvl1pPr algn="ctr" rtl="0" eaLnBrk="0" fontAlgn="base" hangingPunct="0">
        <a:spcBef>
          <a:spcPct val="0"/>
        </a:spcBef>
        <a:spcAft>
          <a:spcPct val="0"/>
        </a:spcAft>
        <a:defRPr sz="4000" b="1">
          <a:solidFill>
            <a:schemeClr val="bg1"/>
          </a:solidFill>
          <a:latin typeface="+mj-lt"/>
          <a:ea typeface="ＭＳ Ｐゴシック" pitchFamily="-111" charset="-128"/>
          <a:cs typeface="ＭＳ Ｐゴシック"/>
        </a:defRPr>
      </a:lvl1pPr>
      <a:lvl2pPr algn="ctr" rtl="0" eaLnBrk="0" fontAlgn="base" hangingPunct="0">
        <a:spcBef>
          <a:spcPct val="0"/>
        </a:spcBef>
        <a:spcAft>
          <a:spcPct val="0"/>
        </a:spcAft>
        <a:defRPr sz="4000" b="1">
          <a:solidFill>
            <a:schemeClr val="bg1"/>
          </a:solidFill>
          <a:latin typeface="Arial" charset="0"/>
          <a:ea typeface="ＭＳ Ｐゴシック" pitchFamily="-111" charset="-128"/>
          <a:cs typeface="ＭＳ Ｐゴシック"/>
        </a:defRPr>
      </a:lvl2pPr>
      <a:lvl3pPr algn="ctr" rtl="0" eaLnBrk="0" fontAlgn="base" hangingPunct="0">
        <a:spcBef>
          <a:spcPct val="0"/>
        </a:spcBef>
        <a:spcAft>
          <a:spcPct val="0"/>
        </a:spcAft>
        <a:defRPr sz="4000" b="1">
          <a:solidFill>
            <a:schemeClr val="bg1"/>
          </a:solidFill>
          <a:latin typeface="Arial" charset="0"/>
          <a:ea typeface="ＭＳ Ｐゴシック" pitchFamily="-111" charset="-128"/>
          <a:cs typeface="ＭＳ Ｐゴシック"/>
        </a:defRPr>
      </a:lvl3pPr>
      <a:lvl4pPr algn="ctr" rtl="0" eaLnBrk="0" fontAlgn="base" hangingPunct="0">
        <a:spcBef>
          <a:spcPct val="0"/>
        </a:spcBef>
        <a:spcAft>
          <a:spcPct val="0"/>
        </a:spcAft>
        <a:defRPr sz="4000" b="1">
          <a:solidFill>
            <a:schemeClr val="bg1"/>
          </a:solidFill>
          <a:latin typeface="Arial" charset="0"/>
          <a:ea typeface="ＭＳ Ｐゴシック" pitchFamily="-111" charset="-128"/>
          <a:cs typeface="ＭＳ Ｐゴシック"/>
        </a:defRPr>
      </a:lvl4pPr>
      <a:lvl5pPr algn="ctr" rtl="0" eaLnBrk="0" fontAlgn="base" hangingPunct="0">
        <a:spcBef>
          <a:spcPct val="0"/>
        </a:spcBef>
        <a:spcAft>
          <a:spcPct val="0"/>
        </a:spcAft>
        <a:defRPr sz="4000" b="1">
          <a:solidFill>
            <a:schemeClr val="bg1"/>
          </a:solidFill>
          <a:latin typeface="Arial" charset="0"/>
          <a:ea typeface="ＭＳ Ｐゴシック" pitchFamily="-111" charset="-128"/>
          <a:cs typeface="ＭＳ Ｐゴシック"/>
        </a:defRPr>
      </a:lvl5pPr>
      <a:lvl6pPr marL="457200" algn="ctr" rtl="0" fontAlgn="base">
        <a:spcBef>
          <a:spcPct val="0"/>
        </a:spcBef>
        <a:spcAft>
          <a:spcPct val="0"/>
        </a:spcAft>
        <a:defRPr sz="4000" b="1">
          <a:solidFill>
            <a:schemeClr val="bg1"/>
          </a:solidFill>
          <a:latin typeface="Arial" charset="0"/>
        </a:defRPr>
      </a:lvl6pPr>
      <a:lvl7pPr marL="914400" algn="ctr" rtl="0" fontAlgn="base">
        <a:spcBef>
          <a:spcPct val="0"/>
        </a:spcBef>
        <a:spcAft>
          <a:spcPct val="0"/>
        </a:spcAft>
        <a:defRPr sz="4000" b="1">
          <a:solidFill>
            <a:schemeClr val="bg1"/>
          </a:solidFill>
          <a:latin typeface="Arial" charset="0"/>
        </a:defRPr>
      </a:lvl7pPr>
      <a:lvl8pPr marL="1371600" algn="ctr" rtl="0" fontAlgn="base">
        <a:spcBef>
          <a:spcPct val="0"/>
        </a:spcBef>
        <a:spcAft>
          <a:spcPct val="0"/>
        </a:spcAft>
        <a:defRPr sz="4000" b="1">
          <a:solidFill>
            <a:schemeClr val="bg1"/>
          </a:solidFill>
          <a:latin typeface="Arial" charset="0"/>
        </a:defRPr>
      </a:lvl8pPr>
      <a:lvl9pPr marL="1828800" algn="ctr" rtl="0" fontAlgn="base">
        <a:spcBef>
          <a:spcPct val="0"/>
        </a:spcBef>
        <a:spcAft>
          <a:spcPct val="0"/>
        </a:spcAft>
        <a:defRPr sz="40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111" charset="-128"/>
          <a:cs typeface="ＭＳ Ｐゴシック"/>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25" charset="-128"/>
          <a:cs typeface="ＭＳ Ｐゴシック"/>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25" charset="-128"/>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25" charset="-128"/>
          <a:cs typeface="ＭＳ Ｐゴシック"/>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25" charset="-128"/>
          <a:cs typeface="ＭＳ Ｐゴシック"/>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dirty="0" smtClean="0"/>
              <a:t>Click to edit Master title style</a:t>
            </a:r>
            <a:endParaRPr lang="en-US" dirty="0"/>
          </a:p>
        </p:txBody>
      </p:sp>
      <p:sp>
        <p:nvSpPr>
          <p:cNvPr id="615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prstClr val="black">
                    <a:lumMod val="50000"/>
                    <a:lumOff val="50000"/>
                  </a:prstClr>
                </a:solidFill>
                <a:latin typeface="Trebuchet MS"/>
                <a:ea typeface="ＭＳ Ｐゴシック"/>
              </a:defRPr>
            </a:lvl1pPr>
          </a:lstStyle>
          <a:p>
            <a:pPr>
              <a:defRPr/>
            </a:pPr>
            <a:fld id="{7C324D79-B066-4776-B9E4-ABD93E5B858F}" type="datetime1">
              <a:rPr lang="en-US"/>
              <a:pPr>
                <a:defRPr/>
              </a:pPr>
              <a:t>10/17/2017</a:t>
            </a:fld>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prstClr val="black">
                    <a:lumMod val="50000"/>
                    <a:lumOff val="50000"/>
                  </a:prstClr>
                </a:solidFill>
                <a:latin typeface="Trebuchet MS"/>
                <a:ea typeface="ＭＳ Ｐゴシック"/>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prstClr val="black">
                    <a:lumMod val="50000"/>
                    <a:lumOff val="50000"/>
                  </a:prstClr>
                </a:solidFill>
                <a:latin typeface="Trebuchet MS"/>
                <a:ea typeface="ＭＳ Ｐゴシック"/>
              </a:defRPr>
            </a:lvl1pPr>
          </a:lstStyle>
          <a:p>
            <a:pPr>
              <a:defRPr/>
            </a:pPr>
            <a:fld id="{1A79DAB8-F28B-4A91-BFCE-518CADDB3339}" type="slidenum">
              <a:rPr lang="en-US"/>
              <a:pPr>
                <a:defRPr/>
              </a:pPr>
              <a:t>‹#›</a:t>
            </a:fld>
            <a:endParaRPr lang="en-US"/>
          </a:p>
        </p:txBody>
      </p:sp>
    </p:spTree>
    <p:extLst>
      <p:ext uri="{BB962C8B-B14F-4D97-AF65-F5344CB8AC3E}">
        <p14:creationId xmlns:p14="http://schemas.microsoft.com/office/powerpoint/2010/main" val="211024611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iming>
    <p:tnLst>
      <p:par>
        <p:cTn id="1" dur="indefinite" restart="never" nodeType="tmRoot"/>
      </p:par>
    </p:tnLst>
  </p:timing>
  <p:hf hdr="0" ftr="0" dt="0"/>
  <p:txStyles>
    <p:titleStyle>
      <a:lvl1pPr algn="r" rtl="0" eaLnBrk="0" fontAlgn="base" hangingPunct="0">
        <a:spcBef>
          <a:spcPct val="0"/>
        </a:spcBef>
        <a:spcAft>
          <a:spcPct val="0"/>
        </a:spcAft>
        <a:buClr>
          <a:srgbClr val="C3260C"/>
        </a:buClr>
        <a:buSzPct val="128000"/>
        <a:buFont typeface="Georgia" pitchFamily="18" charset="0"/>
        <a:defRPr sz="4600" b="1" kern="120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defRPr>
      </a:lvl1pPr>
      <a:lvl2pPr algn="r" rtl="0" eaLnBrk="0" fontAlgn="base" hangingPunct="0">
        <a:spcBef>
          <a:spcPct val="0"/>
        </a:spcBef>
        <a:spcAft>
          <a:spcPct val="0"/>
        </a:spcAft>
        <a:buClr>
          <a:srgbClr val="C3260C"/>
        </a:buClr>
        <a:buSzPct val="128000"/>
        <a:buFont typeface="Georgia" pitchFamily="18" charset="0"/>
        <a:defRPr sz="4600" b="1">
          <a:solidFill>
            <a:schemeClr val="tx1"/>
          </a:solidFill>
          <a:latin typeface="Trebuchet MS" pitchFamily="34" charset="0"/>
        </a:defRPr>
      </a:lvl2pPr>
      <a:lvl3pPr algn="r" rtl="0" eaLnBrk="0" fontAlgn="base" hangingPunct="0">
        <a:spcBef>
          <a:spcPct val="0"/>
        </a:spcBef>
        <a:spcAft>
          <a:spcPct val="0"/>
        </a:spcAft>
        <a:buClr>
          <a:srgbClr val="C3260C"/>
        </a:buClr>
        <a:buSzPct val="128000"/>
        <a:buFont typeface="Georgia" pitchFamily="18" charset="0"/>
        <a:defRPr sz="4600" b="1">
          <a:solidFill>
            <a:schemeClr val="tx1"/>
          </a:solidFill>
          <a:latin typeface="Trebuchet MS" pitchFamily="34" charset="0"/>
        </a:defRPr>
      </a:lvl3pPr>
      <a:lvl4pPr algn="r" rtl="0" eaLnBrk="0" fontAlgn="base" hangingPunct="0">
        <a:spcBef>
          <a:spcPct val="0"/>
        </a:spcBef>
        <a:spcAft>
          <a:spcPct val="0"/>
        </a:spcAft>
        <a:buClr>
          <a:srgbClr val="C3260C"/>
        </a:buClr>
        <a:buSzPct val="128000"/>
        <a:buFont typeface="Georgia" pitchFamily="18" charset="0"/>
        <a:defRPr sz="4600" b="1">
          <a:solidFill>
            <a:schemeClr val="tx1"/>
          </a:solidFill>
          <a:latin typeface="Trebuchet MS" pitchFamily="34" charset="0"/>
        </a:defRPr>
      </a:lvl4pPr>
      <a:lvl5pPr algn="r" rtl="0" eaLnBrk="0" fontAlgn="base" hangingPunct="0">
        <a:spcBef>
          <a:spcPct val="0"/>
        </a:spcBef>
        <a:spcAft>
          <a:spcPct val="0"/>
        </a:spcAft>
        <a:buClr>
          <a:srgbClr val="C3260C"/>
        </a:buClr>
        <a:buSzPct val="128000"/>
        <a:buFont typeface="Georgia" pitchFamily="18" charset="0"/>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www.webmd.com/heart/anatomy-picture-of-blood" TargetMode="External"/><Relationship Id="rId13" Type="http://schemas.openxmlformats.org/officeDocument/2006/relationships/hyperlink" Target="http://www.webmd.com/a-to-z-guides/weakness-and-fatigue-topic-overview" TargetMode="External"/><Relationship Id="rId18" Type="http://schemas.openxmlformats.org/officeDocument/2006/relationships/image" Target="../media/image21.png"/><Relationship Id="rId3" Type="http://schemas.openxmlformats.org/officeDocument/2006/relationships/hyperlink" Target="http://www.webmd.com/lung-cancer/default.htm" TargetMode="External"/><Relationship Id="rId7" Type="http://schemas.openxmlformats.org/officeDocument/2006/relationships/hyperlink" Target="http://www.webmd.com/first-aid/coughs" TargetMode="External"/><Relationship Id="rId12" Type="http://schemas.openxmlformats.org/officeDocument/2006/relationships/hyperlink" Target="http://www.webmd.com/pain-management/guide/whats-causing-my-chest-pain" TargetMode="External"/><Relationship Id="rId17" Type="http://schemas.openxmlformats.org/officeDocument/2006/relationships/hyperlink" Target="http://www.webmd.com/migraines-headaches/default.htm" TargetMode="External"/><Relationship Id="rId2" Type="http://schemas.openxmlformats.org/officeDocument/2006/relationships/notesSlide" Target="../notesSlides/notesSlide14.xml"/><Relationship Id="rId16" Type="http://schemas.openxmlformats.org/officeDocument/2006/relationships/hyperlink" Target="http://www.webmd.com/diet/healthy-weight-what-is-a-healthy-weight" TargetMode="External"/><Relationship Id="rId1" Type="http://schemas.openxmlformats.org/officeDocument/2006/relationships/slideLayout" Target="../slideLayouts/slideLayout1.xml"/><Relationship Id="rId6" Type="http://schemas.openxmlformats.org/officeDocument/2006/relationships/hyperlink" Target="http://www.webmd.com/lung-cancer/guide/understanding-lung-cancer-symptoms" TargetMode="External"/><Relationship Id="rId11" Type="http://schemas.openxmlformats.org/officeDocument/2006/relationships/hyperlink" Target="http://www.webmd.com/asthma/tc/asthma-and-wheezing-topic-overview" TargetMode="External"/><Relationship Id="rId5" Type="http://schemas.openxmlformats.org/officeDocument/2006/relationships/hyperlink" Target="http://www.webmd.com/lung/picture-of-the-lungs" TargetMode="External"/><Relationship Id="rId15" Type="http://schemas.openxmlformats.org/officeDocument/2006/relationships/hyperlink" Target="http://www.webmd.com/women/guide/why-so-tired-10-causes-fatigue" TargetMode="External"/><Relationship Id="rId10" Type="http://schemas.openxmlformats.org/officeDocument/2006/relationships/hyperlink" Target="http://www.webmd.com/lung/tc/pneumonia-topic-overview" TargetMode="External"/><Relationship Id="rId4" Type="http://schemas.openxmlformats.org/officeDocument/2006/relationships/hyperlink" Target="http://www.webmd.com/cancer/default.htm" TargetMode="External"/><Relationship Id="rId9" Type="http://schemas.openxmlformats.org/officeDocument/2006/relationships/hyperlink" Target="http://www.webmd.com/lung/understanding-bronchitis-basics" TargetMode="External"/><Relationship Id="rId14" Type="http://schemas.openxmlformats.org/officeDocument/2006/relationships/hyperlink" Target="http://www.webmd.com/pain-management/picture-of-the-should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webmd.com/first-aid/coughs" TargetMode="External"/><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webmd.com/fitness-exercise/default.htm" TargetMode="External"/><Relationship Id="rId5" Type="http://schemas.openxmlformats.org/officeDocument/2006/relationships/hyperlink" Target="http://www.webmd.com/hw-popup/mucus" TargetMode="External"/><Relationship Id="rId4" Type="http://schemas.openxmlformats.org/officeDocument/2006/relationships/hyperlink" Target="http://www.webmd.com/cold-and-flu/cough-relief-12/slideshow-cough-treatmen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7.xml"/><Relationship Id="rId4" Type="http://schemas.openxmlformats.org/officeDocument/2006/relationships/comments" Target="../comments/commen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5.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65.xml"/></Relationships>
</file>

<file path=ppt/slides/_rels/slide74.xml.rels><?xml version="1.0" encoding="UTF-8" standalone="yes"?>
<Relationships xmlns="http://schemas.openxmlformats.org/package/2006/relationships"><Relationship Id="rId3" Type="http://schemas.openxmlformats.org/officeDocument/2006/relationships/hyperlink" Target="http://www.osha.gov/silica"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6.xml"/><Relationship Id="rId1" Type="http://schemas.openxmlformats.org/officeDocument/2006/relationships/slideLayout" Target="../slideLayouts/slideLayout77.xml"/><Relationship Id="rId4" Type="http://schemas.openxmlformats.org/officeDocument/2006/relationships/comments" Target="../comments/commen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9.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subTitle" idx="1"/>
          </p:nvPr>
        </p:nvSpPr>
        <p:spPr bwMode="white">
          <a:xfrm>
            <a:off x="2281518" y="2057400"/>
            <a:ext cx="3942080" cy="609600"/>
          </a:xfrm>
        </p:spPr>
        <p:txBody>
          <a:bodyPr/>
          <a:lstStyle/>
          <a:p>
            <a:r>
              <a:rPr lang="en-US" altLang="en-US" b="1" dirty="0" smtClean="0">
                <a:solidFill>
                  <a:srgbClr val="FFFFCC"/>
                </a:solidFill>
              </a:rPr>
              <a:t>October 24, </a:t>
            </a:r>
            <a:r>
              <a:rPr lang="en-US" altLang="en-US" b="1" dirty="0" smtClean="0">
                <a:solidFill>
                  <a:srgbClr val="FFFFCC"/>
                </a:solidFill>
              </a:rPr>
              <a:t>2017</a:t>
            </a:r>
          </a:p>
          <a:p>
            <a:endParaRPr lang="en-US" altLang="en-US" b="1" dirty="0" smtClean="0">
              <a:solidFill>
                <a:srgbClr val="FFFFCC"/>
              </a:solidFill>
            </a:endParaRPr>
          </a:p>
        </p:txBody>
      </p:sp>
      <p:sp>
        <p:nvSpPr>
          <p:cNvPr id="3079" name="Rectangle 7"/>
          <p:cNvSpPr>
            <a:spLocks noChangeArrowheads="1"/>
          </p:cNvSpPr>
          <p:nvPr/>
        </p:nvSpPr>
        <p:spPr bwMode="white">
          <a:xfrm>
            <a:off x="2747682" y="2546866"/>
            <a:ext cx="6400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charset="0"/>
              </a:defRPr>
            </a:lvl1pPr>
            <a:lvl2pPr>
              <a:spcBef>
                <a:spcPct val="20000"/>
              </a:spcBef>
              <a:defRPr sz="2800">
                <a:solidFill>
                  <a:schemeClr val="tx1"/>
                </a:solidFill>
                <a:latin typeface="Arial" charset="0"/>
              </a:defRPr>
            </a:lvl2pPr>
            <a:lvl3pPr>
              <a:spcBef>
                <a:spcPct val="20000"/>
              </a:spcBef>
              <a:defRPr sz="24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nSpc>
                <a:spcPct val="90000"/>
              </a:lnSpc>
            </a:pPr>
            <a:endParaRPr lang="en-US" altLang="en-US" sz="1200" i="1" dirty="0">
              <a:solidFill>
                <a:srgbClr val="000000"/>
              </a:solidFill>
              <a:ea typeface="ＭＳ Ｐゴシック"/>
            </a:endParaRPr>
          </a:p>
          <a:p>
            <a:pPr>
              <a:lnSpc>
                <a:spcPct val="90000"/>
              </a:lnSpc>
            </a:pPr>
            <a:r>
              <a:rPr lang="en-US" altLang="en-US" sz="2800" i="1" dirty="0">
                <a:solidFill>
                  <a:srgbClr val="FFFFCC"/>
                </a:solidFill>
                <a:ea typeface="ＭＳ Ｐゴシック"/>
              </a:rPr>
              <a:t>Dale Glacken, </a:t>
            </a:r>
            <a:endParaRPr lang="en-US" altLang="en-US" sz="2800" i="1" dirty="0" smtClean="0">
              <a:solidFill>
                <a:srgbClr val="FFFFCC"/>
              </a:solidFill>
              <a:ea typeface="ＭＳ Ｐゴシック"/>
            </a:endParaRPr>
          </a:p>
          <a:p>
            <a:pPr>
              <a:lnSpc>
                <a:spcPct val="90000"/>
              </a:lnSpc>
            </a:pPr>
            <a:r>
              <a:rPr lang="en-US" altLang="en-US" sz="2800" i="1" dirty="0" smtClean="0">
                <a:solidFill>
                  <a:srgbClr val="FFFFCC"/>
                </a:solidFill>
                <a:ea typeface="ＭＳ Ｐゴシック"/>
              </a:rPr>
              <a:t>Compliance </a:t>
            </a:r>
            <a:r>
              <a:rPr lang="en-US" altLang="en-US" sz="2800" i="1" dirty="0">
                <a:solidFill>
                  <a:srgbClr val="FFFFCC"/>
                </a:solidFill>
                <a:ea typeface="ＭＳ Ｐゴシック"/>
              </a:rPr>
              <a:t>Assistance Specialist</a:t>
            </a:r>
          </a:p>
          <a:p>
            <a:pPr>
              <a:lnSpc>
                <a:spcPct val="90000"/>
              </a:lnSpc>
            </a:pPr>
            <a:r>
              <a:rPr lang="en-US" altLang="en-US" sz="2800" i="1" dirty="0" smtClean="0">
                <a:solidFill>
                  <a:srgbClr val="FFFFCC"/>
                </a:solidFill>
                <a:ea typeface="ＭＳ Ｐゴシック"/>
              </a:rPr>
              <a:t>Harrisburg </a:t>
            </a:r>
            <a:r>
              <a:rPr lang="en-US" altLang="en-US" sz="2800" i="1" dirty="0">
                <a:solidFill>
                  <a:srgbClr val="FFFFCC"/>
                </a:solidFill>
                <a:ea typeface="ＭＳ Ｐゴシック"/>
              </a:rPr>
              <a:t>Area Office</a:t>
            </a:r>
          </a:p>
          <a:p>
            <a:pPr>
              <a:lnSpc>
                <a:spcPct val="90000"/>
              </a:lnSpc>
            </a:pPr>
            <a:endParaRPr lang="en-US" altLang="en-US" sz="1200" i="1" dirty="0">
              <a:solidFill>
                <a:srgbClr val="000000"/>
              </a:solidFill>
              <a:ea typeface="ＭＳ Ｐゴシック"/>
            </a:endParaRPr>
          </a:p>
        </p:txBody>
      </p:sp>
      <p:sp>
        <p:nvSpPr>
          <p:cNvPr id="4" name="Rectangle 3"/>
          <p:cNvSpPr/>
          <p:nvPr/>
        </p:nvSpPr>
        <p:spPr bwMode="white">
          <a:xfrm>
            <a:off x="2286000" y="410528"/>
            <a:ext cx="4211320" cy="707886"/>
          </a:xfrm>
          <a:prstGeom prst="rect">
            <a:avLst/>
          </a:prstGeom>
        </p:spPr>
        <p:txBody>
          <a:bodyPr wrap="square">
            <a:spAutoFit/>
          </a:bodyPr>
          <a:lstStyle/>
          <a:p>
            <a:pPr algn="ctr"/>
            <a:r>
              <a:rPr lang="en-US" sz="4000" b="1" kern="0" dirty="0" smtClean="0">
                <a:solidFill>
                  <a:srgbClr val="FFFFCC"/>
                </a:solidFill>
                <a:latin typeface="Arial"/>
                <a:ea typeface="ＭＳ Ｐゴシック" pitchFamily="-111" charset="-128"/>
              </a:rPr>
              <a:t>Silica</a:t>
            </a:r>
            <a:endParaRPr lang="en-US" dirty="0">
              <a:solidFill>
                <a:srgbClr val="FFFFCC"/>
              </a:solidFill>
              <a:ea typeface="ＭＳ Ｐゴシック"/>
            </a:endParaRPr>
          </a:p>
        </p:txBody>
      </p:sp>
      <p:sp>
        <p:nvSpPr>
          <p:cNvPr id="3" name="Rectangle 2"/>
          <p:cNvSpPr/>
          <p:nvPr/>
        </p:nvSpPr>
        <p:spPr>
          <a:xfrm>
            <a:off x="9906000" y="2362200"/>
            <a:ext cx="1762021" cy="369332"/>
          </a:xfrm>
          <a:prstGeom prst="rect">
            <a:avLst/>
          </a:prstGeom>
        </p:spPr>
        <p:txBody>
          <a:bodyPr wrap="none">
            <a:spAutoFit/>
          </a:bodyPr>
          <a:lstStyle/>
          <a:p>
            <a:pPr algn="ctr"/>
            <a:r>
              <a:rPr lang="en-US" b="1" kern="0" dirty="0">
                <a:solidFill>
                  <a:srgbClr val="FFFFCC"/>
                </a:solidFill>
                <a:latin typeface="Arial"/>
                <a:ea typeface="ＭＳ Ｐゴシック" pitchFamily="-111" charset="-128"/>
              </a:rPr>
              <a:t>Dust in the Air</a:t>
            </a:r>
            <a:endParaRPr lang="en-US" dirty="0">
              <a:solidFill>
                <a:srgbClr val="FFFFCC"/>
              </a:solidFill>
              <a:ea typeface="ＭＳ Ｐゴシック"/>
            </a:endParaRPr>
          </a:p>
        </p:txBody>
      </p:sp>
      <p:pic>
        <p:nvPicPr>
          <p:cNvPr id="1025"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352610"/>
            <a:ext cx="1401257" cy="14761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025236" y="4419600"/>
            <a:ext cx="6096000"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3399"/>
                </a:solidFill>
                <a:effectLst/>
                <a:latin typeface="Tahoma" pitchFamily="34" charset="0"/>
                <a:ea typeface="Times New Roman" pitchFamily="18" charset="0"/>
                <a:cs typeface="Tahoma" pitchFamily="34" charset="0"/>
              </a:rPr>
              <a:t>Remember:  If it's silica, it's not just dust.</a:t>
            </a:r>
            <a:endParaRPr kumimoji="0" lang="en-US" altLang="en-US"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71876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10</a:t>
            </a:fld>
            <a:endParaRPr lang="en-US" dirty="0">
              <a:solidFill>
                <a:prstClr val="black">
                  <a:lumMod val="50000"/>
                  <a:lumOff val="50000"/>
                </a:prstClr>
              </a:solidFill>
            </a:endParaRPr>
          </a:p>
        </p:txBody>
      </p:sp>
      <p:sp>
        <p:nvSpPr>
          <p:cNvPr id="3" name="Title 2"/>
          <p:cNvSpPr>
            <a:spLocks noGrp="1"/>
          </p:cNvSpPr>
          <p:nvPr>
            <p:ph type="title"/>
          </p:nvPr>
        </p:nvSpPr>
        <p:spPr/>
        <p:txBody>
          <a:bodyPr/>
          <a:lstStyle/>
          <a:p>
            <a:r>
              <a:rPr lang="en-US" altLang="en-US" sz="4000" dirty="0">
                <a:solidFill>
                  <a:schemeClr val="tx1"/>
                </a:solidFill>
              </a:rPr>
              <a:t>Most Important </a:t>
            </a:r>
            <a:r>
              <a:rPr lang="en-US" altLang="en-US" sz="4000" dirty="0" smtClean="0">
                <a:solidFill>
                  <a:schemeClr val="tx1"/>
                </a:solidFill>
              </a:rPr>
              <a:t>Reason</a:t>
            </a:r>
            <a:br>
              <a:rPr lang="en-US" altLang="en-US" sz="4000" dirty="0" smtClean="0">
                <a:solidFill>
                  <a:schemeClr val="tx1"/>
                </a:solidFill>
              </a:rPr>
            </a:br>
            <a:r>
              <a:rPr lang="en-US" altLang="en-US" sz="4000" dirty="0" smtClean="0">
                <a:solidFill>
                  <a:schemeClr val="tx1"/>
                </a:solidFill>
              </a:rPr>
              <a:t>for </a:t>
            </a:r>
            <a:r>
              <a:rPr lang="en-US" altLang="en-US" sz="4000" dirty="0">
                <a:solidFill>
                  <a:schemeClr val="tx1"/>
                </a:solidFill>
              </a:rPr>
              <a:t>the </a:t>
            </a:r>
            <a:r>
              <a:rPr lang="en-US" altLang="en-US" sz="4000" dirty="0" smtClean="0">
                <a:solidFill>
                  <a:schemeClr val="tx1"/>
                </a:solidFill>
              </a:rPr>
              <a:t>Rule</a:t>
            </a:r>
            <a:endParaRPr lang="en-US" sz="4000" dirty="0">
              <a:solidFill>
                <a:schemeClr val="tx1"/>
              </a:solidFill>
            </a:endParaRPr>
          </a:p>
        </p:txBody>
      </p:sp>
      <p:sp>
        <p:nvSpPr>
          <p:cNvPr id="4" name="Content Placeholder 3"/>
          <p:cNvSpPr>
            <a:spLocks noGrp="1"/>
          </p:cNvSpPr>
          <p:nvPr>
            <p:ph sz="quarter" idx="13"/>
          </p:nvPr>
        </p:nvSpPr>
        <p:spPr>
          <a:xfrm>
            <a:off x="1143000" y="2209800"/>
            <a:ext cx="6705600" cy="3474720"/>
          </a:xfrm>
        </p:spPr>
        <p:txBody>
          <a:bodyPr>
            <a:normAutofit/>
          </a:bodyPr>
          <a:lstStyle/>
          <a:p>
            <a:r>
              <a:rPr lang="en-US" altLang="en-US" sz="2800" dirty="0">
                <a:solidFill>
                  <a:schemeClr val="tx1"/>
                </a:solidFill>
              </a:rPr>
              <a:t>Current PELs do not adequately protect workers</a:t>
            </a:r>
          </a:p>
          <a:p>
            <a:r>
              <a:rPr lang="en-US" altLang="en-US" sz="2800" dirty="0">
                <a:solidFill>
                  <a:schemeClr val="tx1"/>
                </a:solidFill>
              </a:rPr>
              <a:t>Extensive epidemiologic evidence that lung cancer and silicosis occur at exposure levels below 100 µg/m</a:t>
            </a:r>
            <a:r>
              <a:rPr lang="en-US" altLang="en-US" sz="2800" baseline="30000" dirty="0">
                <a:solidFill>
                  <a:schemeClr val="tx1"/>
                </a:solidFill>
              </a:rPr>
              <a:t>3</a:t>
            </a:r>
            <a:endParaRPr lang="en-US" sz="2800" dirty="0">
              <a:solidFill>
                <a:schemeClr val="tx1"/>
              </a:solidFill>
            </a:endParaRPr>
          </a:p>
        </p:txBody>
      </p:sp>
    </p:spTree>
    <p:extLst>
      <p:ext uri="{BB962C8B-B14F-4D97-AF65-F5344CB8AC3E}">
        <p14:creationId xmlns:p14="http://schemas.microsoft.com/office/powerpoint/2010/main" val="2089187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01000" y="6340481"/>
            <a:ext cx="1828800" cy="365125"/>
          </a:xfrm>
        </p:spPr>
        <p:txBody>
          <a:bodyPr/>
          <a:lstStyle/>
          <a:p>
            <a:fld id="{4AF685D9-CCD3-4114-A06A-21DD342E2317}" type="slidenum">
              <a:rPr lang="en-US" smtClean="0">
                <a:solidFill>
                  <a:prstClr val="black">
                    <a:lumMod val="50000"/>
                    <a:lumOff val="50000"/>
                  </a:prstClr>
                </a:solidFill>
              </a:rPr>
              <a:pPr/>
              <a:t>11</a:t>
            </a:fld>
            <a:endParaRPr lang="en-US" dirty="0">
              <a:solidFill>
                <a:prstClr val="black">
                  <a:lumMod val="50000"/>
                  <a:lumOff val="50000"/>
                </a:prstClr>
              </a:solidFill>
            </a:endParaRPr>
          </a:p>
        </p:txBody>
      </p:sp>
      <p:sp>
        <p:nvSpPr>
          <p:cNvPr id="3" name="Title 2"/>
          <p:cNvSpPr>
            <a:spLocks noGrp="1"/>
          </p:cNvSpPr>
          <p:nvPr>
            <p:ph type="title"/>
          </p:nvPr>
        </p:nvSpPr>
        <p:spPr/>
        <p:txBody>
          <a:bodyPr/>
          <a:lstStyle/>
          <a:p>
            <a:r>
              <a:rPr lang="en-US" altLang="en-US" sz="4000" dirty="0">
                <a:solidFill>
                  <a:schemeClr val="tx1"/>
                </a:solidFill>
              </a:rPr>
              <a:t>Exposure and Health Risks</a:t>
            </a:r>
            <a:endParaRPr lang="en-US" sz="4000" dirty="0">
              <a:solidFill>
                <a:schemeClr val="tx1"/>
              </a:solidFill>
            </a:endParaRPr>
          </a:p>
        </p:txBody>
      </p:sp>
      <p:sp>
        <p:nvSpPr>
          <p:cNvPr id="4" name="Content Placeholder 3"/>
          <p:cNvSpPr>
            <a:spLocks noGrp="1"/>
          </p:cNvSpPr>
          <p:nvPr>
            <p:ph sz="quarter" idx="13"/>
          </p:nvPr>
        </p:nvSpPr>
        <p:spPr>
          <a:xfrm>
            <a:off x="457200" y="1724522"/>
            <a:ext cx="6400800" cy="3914283"/>
          </a:xfrm>
        </p:spPr>
        <p:txBody>
          <a:bodyPr>
            <a:noAutofit/>
          </a:bodyPr>
          <a:lstStyle/>
          <a:p>
            <a:pPr marL="0" indent="0">
              <a:buClr>
                <a:srgbClr val="FF0000"/>
              </a:buClr>
              <a:buNone/>
            </a:pPr>
            <a:r>
              <a:rPr lang="en-US" altLang="en-US" sz="2800" dirty="0">
                <a:solidFill>
                  <a:schemeClr val="tx1"/>
                </a:solidFill>
              </a:rPr>
              <a:t>Exposure to </a:t>
            </a:r>
            <a:r>
              <a:rPr lang="en-US" altLang="en-US" sz="2800" dirty="0" err="1">
                <a:solidFill>
                  <a:schemeClr val="tx1"/>
                </a:solidFill>
              </a:rPr>
              <a:t>respirable</a:t>
            </a:r>
            <a:r>
              <a:rPr lang="en-US" altLang="en-US" sz="2800" dirty="0">
                <a:solidFill>
                  <a:schemeClr val="tx1"/>
                </a:solidFill>
              </a:rPr>
              <a:t> crystalline silica has been linked to:</a:t>
            </a:r>
          </a:p>
          <a:p>
            <a:pPr lvl="1">
              <a:lnSpc>
                <a:spcPct val="90000"/>
              </a:lnSpc>
            </a:pPr>
            <a:r>
              <a:rPr lang="en-US" altLang="en-US" sz="2800" dirty="0">
                <a:solidFill>
                  <a:schemeClr val="tx1"/>
                </a:solidFill>
              </a:rPr>
              <a:t>Silicosis;</a:t>
            </a:r>
          </a:p>
          <a:p>
            <a:pPr lvl="1">
              <a:lnSpc>
                <a:spcPct val="90000"/>
              </a:lnSpc>
            </a:pPr>
            <a:r>
              <a:rPr lang="en-US" altLang="en-US" sz="2800" dirty="0">
                <a:solidFill>
                  <a:schemeClr val="tx1"/>
                </a:solidFill>
              </a:rPr>
              <a:t>Lung cancer;</a:t>
            </a:r>
          </a:p>
          <a:p>
            <a:pPr lvl="1">
              <a:lnSpc>
                <a:spcPct val="90000"/>
              </a:lnSpc>
            </a:pPr>
            <a:r>
              <a:rPr lang="en-US" altLang="en-US" sz="2800" dirty="0">
                <a:solidFill>
                  <a:schemeClr val="tx1"/>
                </a:solidFill>
              </a:rPr>
              <a:t>Chronic </a:t>
            </a:r>
            <a:r>
              <a:rPr lang="en-US" altLang="en-US" sz="2800" dirty="0" smtClean="0">
                <a:solidFill>
                  <a:schemeClr val="tx1"/>
                </a:solidFill>
              </a:rPr>
              <a:t>Obstructive Pulmonary Disease (COPD); </a:t>
            </a:r>
            <a:r>
              <a:rPr lang="en-US" altLang="en-US" sz="2800" dirty="0">
                <a:solidFill>
                  <a:schemeClr val="tx1"/>
                </a:solidFill>
              </a:rPr>
              <a:t>and</a:t>
            </a:r>
          </a:p>
          <a:p>
            <a:pPr lvl="1">
              <a:lnSpc>
                <a:spcPct val="90000"/>
              </a:lnSpc>
            </a:pPr>
            <a:r>
              <a:rPr lang="en-US" altLang="en-US" sz="2800" dirty="0">
                <a:solidFill>
                  <a:schemeClr val="tx1"/>
                </a:solidFill>
              </a:rPr>
              <a:t>Kidney </a:t>
            </a:r>
            <a:r>
              <a:rPr lang="en-US" altLang="en-US" sz="2800" dirty="0" smtClean="0">
                <a:solidFill>
                  <a:schemeClr val="tx1"/>
                </a:solidFill>
              </a:rPr>
              <a:t>disease</a:t>
            </a:r>
          </a:p>
          <a:p>
            <a:pPr lvl="1">
              <a:lnSpc>
                <a:spcPct val="90000"/>
              </a:lnSpc>
            </a:pPr>
            <a:r>
              <a:rPr lang="en-US" sz="2800" dirty="0" smtClean="0">
                <a:solidFill>
                  <a:schemeClr val="tx1"/>
                </a:solidFill>
              </a:rPr>
              <a:t>Immune system effects</a:t>
            </a:r>
            <a:endParaRPr lang="en-US" sz="2800" dirty="0">
              <a:solidFill>
                <a:schemeClr val="tx1"/>
              </a:solidFill>
            </a:endParaRPr>
          </a:p>
        </p:txBody>
      </p:sp>
      <p:pic>
        <p:nvPicPr>
          <p:cNvPr id="5" name="Content Placeholder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24841" y="1476499"/>
            <a:ext cx="1600200" cy="2025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24847" y="4248419"/>
            <a:ext cx="1614487" cy="1974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476205" y="6038608"/>
            <a:ext cx="1341438" cy="377905"/>
          </a:xfrm>
          <a:prstGeom prst="rect">
            <a:avLst/>
          </a:prstGeom>
          <a:noFill/>
        </p:spPr>
        <p:txBody>
          <a:bodyPr wrap="square" rtlCol="0">
            <a:spAutoFit/>
          </a:bodyPr>
          <a:lstStyle/>
          <a:p>
            <a:endParaRPr lang="en-US" dirty="0"/>
          </a:p>
        </p:txBody>
      </p:sp>
      <p:sp>
        <p:nvSpPr>
          <p:cNvPr id="9" name="TextBox 8"/>
          <p:cNvSpPr txBox="1"/>
          <p:nvPr/>
        </p:nvSpPr>
        <p:spPr>
          <a:xfrm>
            <a:off x="7054222" y="3657606"/>
            <a:ext cx="1341438" cy="314921"/>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t>Healthy Lung</a:t>
            </a:r>
            <a:endParaRPr lang="en-US" sz="1400" dirty="0"/>
          </a:p>
        </p:txBody>
      </p:sp>
      <p:sp>
        <p:nvSpPr>
          <p:cNvPr id="11" name="TextBox 10"/>
          <p:cNvSpPr txBox="1"/>
          <p:nvPr/>
        </p:nvSpPr>
        <p:spPr>
          <a:xfrm>
            <a:off x="7054222" y="6396664"/>
            <a:ext cx="1341438" cy="314921"/>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err="1" smtClean="0"/>
              <a:t>Silicotic</a:t>
            </a:r>
            <a:r>
              <a:rPr lang="en-US" sz="1400" dirty="0" smtClean="0"/>
              <a:t> Lung</a:t>
            </a:r>
            <a:endParaRPr lang="en-US" sz="1400" dirty="0"/>
          </a:p>
        </p:txBody>
      </p:sp>
    </p:spTree>
    <p:extLst>
      <p:ext uri="{BB962C8B-B14F-4D97-AF65-F5344CB8AC3E}">
        <p14:creationId xmlns:p14="http://schemas.microsoft.com/office/powerpoint/2010/main" val="4292081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12</a:t>
            </a:fld>
            <a:endParaRPr lang="en-US" dirty="0">
              <a:solidFill>
                <a:prstClr val="black">
                  <a:lumMod val="50000"/>
                  <a:lumOff val="50000"/>
                </a:prstClr>
              </a:solidFill>
            </a:endParaRPr>
          </a:p>
        </p:txBody>
      </p:sp>
      <p:sp>
        <p:nvSpPr>
          <p:cNvPr id="5" name="Title 4"/>
          <p:cNvSpPr>
            <a:spLocks noGrp="1"/>
          </p:cNvSpPr>
          <p:nvPr>
            <p:ph type="ctrTitle"/>
          </p:nvPr>
        </p:nvSpPr>
        <p:spPr>
          <a:xfrm>
            <a:off x="609605" y="304801"/>
            <a:ext cx="7784951" cy="1295400"/>
          </a:xfrm>
        </p:spPr>
        <p:txBody>
          <a:bodyPr/>
          <a:lstStyle/>
          <a:p>
            <a:r>
              <a:rPr lang="en-US" sz="4000" dirty="0">
                <a:solidFill>
                  <a:srgbClr val="000000"/>
                </a:solidFill>
                <a:latin typeface="Arial"/>
              </a:rPr>
              <a:t>What are the </a:t>
            </a:r>
            <a:r>
              <a:rPr lang="en-US" sz="4000" dirty="0" smtClean="0">
                <a:solidFill>
                  <a:srgbClr val="000000"/>
                </a:solidFill>
                <a:latin typeface="Arial"/>
              </a:rPr>
              <a:t>hazards of </a:t>
            </a:r>
            <a:r>
              <a:rPr lang="en-US" sz="4000" dirty="0">
                <a:solidFill>
                  <a:srgbClr val="000000"/>
                </a:solidFill>
                <a:latin typeface="Arial"/>
              </a:rPr>
              <a:t>crystalline silica?</a:t>
            </a:r>
            <a:endParaRPr lang="en-US" sz="4000" dirty="0">
              <a:solidFill>
                <a:srgbClr val="000000"/>
              </a:solidFill>
            </a:endParaRPr>
          </a:p>
        </p:txBody>
      </p:sp>
      <p:sp>
        <p:nvSpPr>
          <p:cNvPr id="7" name="Rectangle 6"/>
          <p:cNvSpPr/>
          <p:nvPr/>
        </p:nvSpPr>
        <p:spPr>
          <a:xfrm>
            <a:off x="457200" y="1582340"/>
            <a:ext cx="8382000" cy="3873524"/>
          </a:xfrm>
          <a:prstGeom prst="rect">
            <a:avLst/>
          </a:prstGeom>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a:t>
            </a:r>
            <a:r>
              <a:rPr lang="en-US" sz="2400" dirty="0">
                <a:solidFill>
                  <a:srgbClr val="292526"/>
                </a:solidFill>
                <a:latin typeface="Arial" panose="020B0604020202020204" pitchFamily="34" charset="0"/>
                <a:cs typeface="Arial" panose="020B0604020202020204" pitchFamily="34" charset="0"/>
              </a:rPr>
              <a:t>atalities and disabling illnesses </a:t>
            </a:r>
          </a:p>
          <a:p>
            <a:pPr marL="285750" indent="-285750">
              <a:buFont typeface="Arial" panose="020B0604020202020204" pitchFamily="34" charset="0"/>
              <a:buChar char="•"/>
            </a:pPr>
            <a:r>
              <a:rPr lang="en-US" sz="2400" dirty="0" smtClean="0">
                <a:solidFill>
                  <a:srgbClr val="292526"/>
                </a:solidFill>
                <a:latin typeface="Arial" panose="020B0604020202020204" pitchFamily="34" charset="0"/>
                <a:cs typeface="Arial" panose="020B0604020202020204" pitchFamily="34" charset="0"/>
              </a:rPr>
              <a:t>Classified </a:t>
            </a:r>
            <a:r>
              <a:rPr lang="en-US" sz="2400" dirty="0">
                <a:solidFill>
                  <a:srgbClr val="292526"/>
                </a:solidFill>
                <a:latin typeface="Arial" panose="020B0604020202020204" pitchFamily="34" charset="0"/>
                <a:cs typeface="Arial" panose="020B0604020202020204" pitchFamily="34" charset="0"/>
              </a:rPr>
              <a:t>as a human lung carcinogen. </a:t>
            </a:r>
          </a:p>
          <a:p>
            <a:pPr marL="285750" indent="-285750">
              <a:buFont typeface="Arial" panose="020B0604020202020204" pitchFamily="34" charset="0"/>
              <a:buChar char="•"/>
            </a:pPr>
            <a:r>
              <a:rPr lang="en-US" sz="2400" dirty="0">
                <a:solidFill>
                  <a:srgbClr val="292526"/>
                </a:solidFill>
                <a:latin typeface="Arial" panose="020B0604020202020204" pitchFamily="34" charset="0"/>
                <a:cs typeface="Arial" panose="020B0604020202020204" pitchFamily="34" charset="0"/>
              </a:rPr>
              <a:t>An inhalation hazard</a:t>
            </a:r>
            <a:r>
              <a:rPr lang="en-US" sz="2400" dirty="0" smtClean="0">
                <a:solidFill>
                  <a:srgbClr val="292526"/>
                </a:solidFill>
                <a:latin typeface="Arial" panose="020B0604020202020204" pitchFamily="34" charset="0"/>
                <a:cs typeface="Arial" panose="020B0604020202020204" pitchFamily="34" charset="0"/>
              </a:rPr>
              <a:t>.  The </a:t>
            </a:r>
            <a:r>
              <a:rPr lang="en-US" sz="2400" dirty="0" err="1">
                <a:solidFill>
                  <a:srgbClr val="292526"/>
                </a:solidFill>
                <a:latin typeface="Arial" panose="020B0604020202020204" pitchFamily="34" charset="0"/>
                <a:cs typeface="Arial" panose="020B0604020202020204" pitchFamily="34" charset="0"/>
              </a:rPr>
              <a:t>respirable</a:t>
            </a:r>
            <a:r>
              <a:rPr lang="en-US" sz="2400" dirty="0">
                <a:solidFill>
                  <a:srgbClr val="292526"/>
                </a:solidFill>
                <a:latin typeface="Arial" panose="020B0604020202020204" pitchFamily="34" charset="0"/>
                <a:cs typeface="Arial" panose="020B0604020202020204" pitchFamily="34" charset="0"/>
              </a:rPr>
              <a:t> silica dust enters the lungs and causes the formation of scar tissue, thus reducing the lungs’ ability to take in oxygen. </a:t>
            </a:r>
          </a:p>
          <a:p>
            <a:pPr marL="285750" indent="-285750">
              <a:buFont typeface="Arial" panose="020B0604020202020204" pitchFamily="34" charset="0"/>
              <a:buChar char="•"/>
            </a:pPr>
            <a:r>
              <a:rPr lang="en-US" sz="2400" dirty="0">
                <a:solidFill>
                  <a:srgbClr val="292526"/>
                </a:solidFill>
                <a:latin typeface="Arial" panose="020B0604020202020204" pitchFamily="34" charset="0"/>
                <a:cs typeface="Arial" panose="020B0604020202020204" pitchFamily="34" charset="0"/>
              </a:rPr>
              <a:t>There is  no cure for silicosis. </a:t>
            </a:r>
          </a:p>
          <a:p>
            <a:pPr marL="285750" indent="-285750">
              <a:buFont typeface="Arial" panose="020B0604020202020204" pitchFamily="34" charset="0"/>
              <a:buChar char="•"/>
            </a:pPr>
            <a:r>
              <a:rPr lang="en-US" sz="2400" dirty="0">
                <a:solidFill>
                  <a:srgbClr val="292526"/>
                </a:solidFill>
                <a:latin typeface="Arial" panose="020B0604020202020204" pitchFamily="34" charset="0"/>
                <a:cs typeface="Arial" panose="020B0604020202020204" pitchFamily="34" charset="0"/>
              </a:rPr>
              <a:t>Silicosis affects lung function, it makes one more susceptible to lung infections like </a:t>
            </a:r>
            <a:r>
              <a:rPr lang="en-US" sz="2400" b="1" dirty="0">
                <a:solidFill>
                  <a:srgbClr val="292526"/>
                </a:solidFill>
                <a:latin typeface="Arial" panose="020B0604020202020204" pitchFamily="34" charset="0"/>
                <a:cs typeface="Arial" panose="020B0604020202020204" pitchFamily="34" charset="0"/>
              </a:rPr>
              <a:t>tuberculosis. </a:t>
            </a:r>
          </a:p>
          <a:p>
            <a:pPr marL="285750" indent="-285750">
              <a:buFont typeface="Arial" panose="020B0604020202020204" pitchFamily="34" charset="0"/>
              <a:buChar char="•"/>
            </a:pPr>
            <a:r>
              <a:rPr lang="en-US" sz="2400" dirty="0">
                <a:solidFill>
                  <a:srgbClr val="292526"/>
                </a:solidFill>
                <a:latin typeface="Arial" panose="020B0604020202020204" pitchFamily="34" charset="0"/>
                <a:cs typeface="Arial" panose="020B0604020202020204" pitchFamily="34" charset="0"/>
              </a:rPr>
              <a:t>In addition, smoking causes lung damage and adds to the damage caused by breathing silica dust.</a:t>
            </a:r>
          </a:p>
        </p:txBody>
      </p:sp>
    </p:spTree>
    <p:extLst>
      <p:ext uri="{BB962C8B-B14F-4D97-AF65-F5344CB8AC3E}">
        <p14:creationId xmlns:p14="http://schemas.microsoft.com/office/powerpoint/2010/main" val="3689997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13</a:t>
            </a:fld>
            <a:endParaRPr lang="en-US" dirty="0">
              <a:solidFill>
                <a:prstClr val="black">
                  <a:lumMod val="50000"/>
                  <a:lumOff val="50000"/>
                </a:prstClr>
              </a:solidFill>
            </a:endParaRPr>
          </a:p>
        </p:txBody>
      </p:sp>
      <p:sp>
        <p:nvSpPr>
          <p:cNvPr id="5" name="Title 4"/>
          <p:cNvSpPr>
            <a:spLocks noGrp="1"/>
          </p:cNvSpPr>
          <p:nvPr>
            <p:ph type="ctrTitle"/>
          </p:nvPr>
        </p:nvSpPr>
        <p:spPr>
          <a:xfrm>
            <a:off x="152400" y="304807"/>
            <a:ext cx="8991600" cy="761999"/>
          </a:xfrm>
        </p:spPr>
        <p:txBody>
          <a:bodyPr/>
          <a:lstStyle/>
          <a:p>
            <a:r>
              <a:rPr lang="en-US" sz="4000" dirty="0">
                <a:solidFill>
                  <a:srgbClr val="000000"/>
                </a:solidFill>
              </a:rPr>
              <a:t>What are the </a:t>
            </a:r>
            <a:r>
              <a:rPr lang="en-US" sz="4000" dirty="0" smtClean="0">
                <a:solidFill>
                  <a:srgbClr val="000000"/>
                </a:solidFill>
              </a:rPr>
              <a:t>Symptoms of Silicosis</a:t>
            </a:r>
            <a:r>
              <a:rPr lang="en-US" sz="4000" dirty="0">
                <a:solidFill>
                  <a:srgbClr val="000000"/>
                </a:solidFill>
              </a:rPr>
              <a:t>?</a:t>
            </a:r>
          </a:p>
        </p:txBody>
      </p:sp>
      <p:sp>
        <p:nvSpPr>
          <p:cNvPr id="6" name="Rectangle 5"/>
          <p:cNvSpPr/>
          <p:nvPr/>
        </p:nvSpPr>
        <p:spPr>
          <a:xfrm>
            <a:off x="578734" y="1066806"/>
            <a:ext cx="8077200" cy="5262979"/>
          </a:xfrm>
          <a:prstGeom prst="rect">
            <a:avLst/>
          </a:prstGeom>
        </p:spPr>
        <p:txBody>
          <a:bodyPr wrap="square">
            <a:spAutoFit/>
          </a:bodyPr>
          <a:lstStyle/>
          <a:p>
            <a:pPr lvl="0" eaLnBrk="0" hangingPunct="0">
              <a:spcBef>
                <a:spcPct val="30000"/>
              </a:spcBef>
            </a:pPr>
            <a:r>
              <a:rPr lang="en-US" sz="2000" b="1" dirty="0">
                <a:solidFill>
                  <a:srgbClr val="000000"/>
                </a:solidFill>
                <a:latin typeface="Verdana" panose="020B0604030504040204" pitchFamily="34" charset="0"/>
                <a:ea typeface="Verdana" panose="020B0604030504040204" pitchFamily="34" charset="0"/>
                <a:cs typeface="Verdana" panose="020B0604030504040204" pitchFamily="34" charset="0"/>
              </a:rPr>
              <a:t>What are the symptoms of silicosis?</a:t>
            </a:r>
          </a:p>
          <a:p>
            <a:pPr marL="342900" lvl="0" indent="-342900" eaLnBrk="0" hangingPunct="0">
              <a:spcBef>
                <a:spcPct val="30000"/>
              </a:spcBef>
              <a:buFont typeface="Arial" panose="020B0604020202020204" pitchFamily="34" charset="0"/>
              <a:buChar char="•"/>
            </a:pPr>
            <a:r>
              <a:rPr lang="en-US" sz="2000" dirty="0">
                <a:solidFill>
                  <a:srgbClr val="292526"/>
                </a:solidFill>
                <a:latin typeface="Verdana" panose="020B0604030504040204" pitchFamily="34" charset="0"/>
                <a:ea typeface="Verdana" panose="020B0604030504040204" pitchFamily="34" charset="0"/>
                <a:cs typeface="Verdana" panose="020B0604030504040204" pitchFamily="34" charset="0"/>
              </a:rPr>
              <a:t>Silicosis is classified into three types:  </a:t>
            </a:r>
            <a:r>
              <a:rPr lang="en-US" sz="2000" dirty="0" smtClean="0">
                <a:solidFill>
                  <a:srgbClr val="292526"/>
                </a:solidFill>
                <a:latin typeface="Verdana" panose="020B0604030504040204" pitchFamily="34" charset="0"/>
                <a:ea typeface="Verdana" panose="020B0604030504040204" pitchFamily="34" charset="0"/>
                <a:cs typeface="Verdana" panose="020B0604030504040204" pitchFamily="34" charset="0"/>
              </a:rPr>
              <a:t>			chronic/classic</a:t>
            </a:r>
            <a:r>
              <a:rPr lang="en-US" sz="2000" dirty="0">
                <a:solidFill>
                  <a:srgbClr val="292526"/>
                </a:solidFill>
                <a:latin typeface="Verdana" panose="020B0604030504040204" pitchFamily="34" charset="0"/>
                <a:ea typeface="Verdana" panose="020B0604030504040204" pitchFamily="34" charset="0"/>
                <a:cs typeface="Verdana" panose="020B0604030504040204" pitchFamily="34" charset="0"/>
              </a:rPr>
              <a:t>, accelerated, and acute.</a:t>
            </a:r>
          </a:p>
          <a:p>
            <a:pPr lvl="0" eaLnBrk="0" hangingPunct="0">
              <a:spcBef>
                <a:spcPct val="30000"/>
              </a:spcBef>
            </a:pPr>
            <a:r>
              <a:rPr lang="en-US" sz="2000" b="1" dirty="0">
                <a:solidFill>
                  <a:srgbClr val="292526"/>
                </a:solidFill>
                <a:latin typeface="Verdana" panose="020B0604030504040204" pitchFamily="34" charset="0"/>
                <a:ea typeface="Verdana" panose="020B0604030504040204" pitchFamily="34" charset="0"/>
                <a:cs typeface="Verdana" panose="020B0604030504040204" pitchFamily="34" charset="0"/>
              </a:rPr>
              <a:t>Chronic/classic silicosis</a:t>
            </a:r>
            <a:r>
              <a:rPr lang="en-US" sz="2000" dirty="0">
                <a:solidFill>
                  <a:srgbClr val="292526"/>
                </a:solidFill>
                <a:latin typeface="Verdana" panose="020B0604030504040204" pitchFamily="34" charset="0"/>
                <a:ea typeface="Verdana" panose="020B0604030504040204" pitchFamily="34" charset="0"/>
                <a:cs typeface="Verdana" panose="020B0604030504040204" pitchFamily="34" charset="0"/>
              </a:rPr>
              <a:t>, </a:t>
            </a:r>
          </a:p>
          <a:p>
            <a:pPr marL="342900" lvl="0" indent="-342900" eaLnBrk="0" hangingPunct="0">
              <a:spcBef>
                <a:spcPct val="30000"/>
              </a:spcBef>
              <a:buFont typeface="Arial" panose="020B0604020202020204" pitchFamily="34" charset="0"/>
              <a:buChar char="•"/>
            </a:pPr>
            <a:r>
              <a:rPr lang="en-US" sz="2000" dirty="0" smtClean="0">
                <a:solidFill>
                  <a:srgbClr val="292526"/>
                </a:solidFill>
                <a:latin typeface="Verdana" panose="020B0604030504040204" pitchFamily="34" charset="0"/>
                <a:ea typeface="Verdana" panose="020B0604030504040204" pitchFamily="34" charset="0"/>
                <a:cs typeface="Verdana" panose="020B0604030504040204" pitchFamily="34" charset="0"/>
              </a:rPr>
              <a:t>The </a:t>
            </a:r>
            <a:r>
              <a:rPr lang="en-US" sz="2000" dirty="0">
                <a:solidFill>
                  <a:srgbClr val="292526"/>
                </a:solidFill>
                <a:latin typeface="Verdana" panose="020B0604030504040204" pitchFamily="34" charset="0"/>
                <a:ea typeface="Verdana" panose="020B0604030504040204" pitchFamily="34" charset="0"/>
                <a:cs typeface="Verdana" panose="020B0604030504040204" pitchFamily="34" charset="0"/>
              </a:rPr>
              <a:t>most common, occurs after 15–20 years of moderate to low exposures to </a:t>
            </a:r>
            <a:r>
              <a:rPr lang="en-US" sz="2000" dirty="0" err="1">
                <a:solidFill>
                  <a:srgbClr val="292526"/>
                </a:solidFill>
                <a:latin typeface="Verdana" panose="020B0604030504040204" pitchFamily="34" charset="0"/>
                <a:ea typeface="Verdana" panose="020B0604030504040204" pitchFamily="34" charset="0"/>
                <a:cs typeface="Verdana" panose="020B0604030504040204" pitchFamily="34" charset="0"/>
              </a:rPr>
              <a:t>respirable</a:t>
            </a:r>
            <a:r>
              <a:rPr lang="en-US" sz="2000" dirty="0">
                <a:solidFill>
                  <a:srgbClr val="292526"/>
                </a:solidFill>
                <a:latin typeface="Verdana" panose="020B0604030504040204" pitchFamily="34" charset="0"/>
                <a:ea typeface="Verdana" panose="020B0604030504040204" pitchFamily="34" charset="0"/>
                <a:cs typeface="Verdana" panose="020B0604030504040204" pitchFamily="34" charset="0"/>
              </a:rPr>
              <a:t> crystalline silica. </a:t>
            </a:r>
          </a:p>
          <a:p>
            <a:pPr marL="342900" lvl="0" indent="-342900" eaLnBrk="0" hangingPunct="0">
              <a:spcBef>
                <a:spcPct val="30000"/>
              </a:spcBef>
              <a:buFont typeface="Arial" panose="020B0604020202020204" pitchFamily="34" charset="0"/>
              <a:buChar char="•"/>
            </a:pPr>
            <a:r>
              <a:rPr lang="en-US" sz="2000" dirty="0">
                <a:solidFill>
                  <a:srgbClr val="292526"/>
                </a:solidFill>
                <a:latin typeface="Verdana" panose="020B0604030504040204" pitchFamily="34" charset="0"/>
                <a:ea typeface="Verdana" panose="020B0604030504040204" pitchFamily="34" charset="0"/>
                <a:cs typeface="Verdana" panose="020B0604030504040204" pitchFamily="34" charset="0"/>
              </a:rPr>
              <a:t>Symptoms associated with chronic silicosis may or may not be obvious; therefore, workers need to have a chest x-ray to determine if there is lung damage. </a:t>
            </a:r>
          </a:p>
          <a:p>
            <a:pPr marL="342900" lvl="0" indent="-342900" eaLnBrk="0" hangingPunct="0">
              <a:spcBef>
                <a:spcPct val="30000"/>
              </a:spcBef>
              <a:buFont typeface="Arial" panose="020B0604020202020204" pitchFamily="34" charset="0"/>
              <a:buChar char="•"/>
            </a:pPr>
            <a:r>
              <a:rPr lang="en-US" sz="2000" dirty="0">
                <a:solidFill>
                  <a:srgbClr val="292526"/>
                </a:solidFill>
                <a:latin typeface="Verdana" panose="020B0604030504040204" pitchFamily="34" charset="0"/>
                <a:ea typeface="Verdana" panose="020B0604030504040204" pitchFamily="34" charset="0"/>
                <a:cs typeface="Verdana" panose="020B0604030504040204" pitchFamily="34" charset="0"/>
              </a:rPr>
              <a:t>As the disease progresses, the worker may experience shortness of breath upon exercising and have clinical signs of poor oxygen/carbon dioxide exchange.  </a:t>
            </a:r>
          </a:p>
          <a:p>
            <a:pPr marL="342900" lvl="0" indent="-342900" eaLnBrk="0" hangingPunct="0">
              <a:spcBef>
                <a:spcPct val="30000"/>
              </a:spcBef>
              <a:buFont typeface="Arial" panose="020B0604020202020204" pitchFamily="34" charset="0"/>
              <a:buChar char="•"/>
            </a:pPr>
            <a:r>
              <a:rPr lang="en-US" sz="2000" dirty="0">
                <a:solidFill>
                  <a:srgbClr val="292526"/>
                </a:solidFill>
                <a:latin typeface="Verdana" panose="020B0604030504040204" pitchFamily="34" charset="0"/>
                <a:ea typeface="Verdana" panose="020B0604030504040204" pitchFamily="34" charset="0"/>
                <a:cs typeface="Verdana" panose="020B0604030504040204" pitchFamily="34" charset="0"/>
              </a:rPr>
              <a:t>In the later stages, the worker may experience fatigue, extreme shortness of breath, chest pain, or respiratory failure</a:t>
            </a:r>
            <a:r>
              <a:rPr lang="en-US" sz="2000" dirty="0" smtClean="0">
                <a:solidFill>
                  <a:srgbClr val="292526"/>
                </a:solidFill>
                <a:latin typeface="Verdana" panose="020B0604030504040204" pitchFamily="34" charset="0"/>
                <a:ea typeface="Verdana" panose="020B0604030504040204" pitchFamily="34" charset="0"/>
                <a:cs typeface="Verdana" panose="020B0604030504040204" pitchFamily="34" charset="0"/>
              </a:rPr>
              <a:t>.</a:t>
            </a:r>
            <a:endParaRPr lang="en-US" sz="2000" dirty="0">
              <a:solidFill>
                <a:srgbClr val="29252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016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14</a:t>
            </a:fld>
            <a:endParaRPr lang="en-US" dirty="0">
              <a:solidFill>
                <a:prstClr val="black">
                  <a:lumMod val="50000"/>
                  <a:lumOff val="50000"/>
                </a:prstClr>
              </a:solidFill>
            </a:endParaRPr>
          </a:p>
        </p:txBody>
      </p:sp>
      <p:sp>
        <p:nvSpPr>
          <p:cNvPr id="5" name="Title 4"/>
          <p:cNvSpPr>
            <a:spLocks noGrp="1"/>
          </p:cNvSpPr>
          <p:nvPr>
            <p:ph type="ctrTitle"/>
          </p:nvPr>
        </p:nvSpPr>
        <p:spPr>
          <a:xfrm>
            <a:off x="152400" y="304801"/>
            <a:ext cx="8991600" cy="609599"/>
          </a:xfrm>
        </p:spPr>
        <p:txBody>
          <a:bodyPr/>
          <a:lstStyle/>
          <a:p>
            <a:r>
              <a:rPr lang="en-US" sz="4000" dirty="0">
                <a:solidFill>
                  <a:srgbClr val="000000"/>
                </a:solidFill>
              </a:rPr>
              <a:t>What are the </a:t>
            </a:r>
            <a:r>
              <a:rPr lang="en-US" sz="4000" dirty="0" smtClean="0">
                <a:solidFill>
                  <a:srgbClr val="000000"/>
                </a:solidFill>
              </a:rPr>
              <a:t>Symptoms </a:t>
            </a:r>
            <a:r>
              <a:rPr lang="en-US" sz="4000" dirty="0">
                <a:solidFill>
                  <a:srgbClr val="000000"/>
                </a:solidFill>
              </a:rPr>
              <a:t>of </a:t>
            </a:r>
            <a:r>
              <a:rPr lang="en-US" sz="4000" dirty="0" smtClean="0">
                <a:solidFill>
                  <a:srgbClr val="000000"/>
                </a:solidFill>
              </a:rPr>
              <a:t>Silicosis</a:t>
            </a:r>
            <a:r>
              <a:rPr lang="en-US" sz="4000" dirty="0">
                <a:solidFill>
                  <a:srgbClr val="000000"/>
                </a:solidFill>
              </a:rPr>
              <a:t>?</a:t>
            </a:r>
          </a:p>
        </p:txBody>
      </p:sp>
      <p:sp>
        <p:nvSpPr>
          <p:cNvPr id="6" name="Rectangle 5"/>
          <p:cNvSpPr/>
          <p:nvPr/>
        </p:nvSpPr>
        <p:spPr>
          <a:xfrm>
            <a:off x="578734" y="990606"/>
            <a:ext cx="8077200" cy="4955203"/>
          </a:xfrm>
          <a:prstGeom prst="rect">
            <a:avLst/>
          </a:prstGeom>
        </p:spPr>
        <p:txBody>
          <a:bodyPr wrap="square">
            <a:spAutoFit/>
          </a:bodyPr>
          <a:lstStyle/>
          <a:p>
            <a:pPr lvl="0" eaLnBrk="0" hangingPunct="0">
              <a:spcBef>
                <a:spcPct val="30000"/>
              </a:spcBef>
            </a:pPr>
            <a:r>
              <a:rPr lang="en-US" sz="2000" b="1" dirty="0" smtClean="0">
                <a:solidFill>
                  <a:srgbClr val="292526"/>
                </a:solidFill>
                <a:latin typeface="Verdana" panose="020B0604030504040204" pitchFamily="34" charset="0"/>
                <a:ea typeface="Verdana" panose="020B0604030504040204" pitchFamily="34" charset="0"/>
                <a:cs typeface="Verdana" panose="020B0604030504040204" pitchFamily="34" charset="0"/>
              </a:rPr>
              <a:t>Accelerated </a:t>
            </a:r>
            <a:r>
              <a:rPr lang="en-US" sz="2000" b="1" dirty="0">
                <a:solidFill>
                  <a:srgbClr val="292526"/>
                </a:solidFill>
                <a:latin typeface="Verdana" panose="020B0604030504040204" pitchFamily="34" charset="0"/>
                <a:ea typeface="Verdana" panose="020B0604030504040204" pitchFamily="34" charset="0"/>
                <a:cs typeface="Verdana" panose="020B0604030504040204" pitchFamily="34" charset="0"/>
              </a:rPr>
              <a:t>silicosis </a:t>
            </a:r>
            <a:endParaRPr lang="en-US" sz="2000" b="1" dirty="0" smtClean="0">
              <a:solidFill>
                <a:srgbClr val="292526"/>
              </a:solidFill>
              <a:latin typeface="Verdana" panose="020B0604030504040204" pitchFamily="34" charset="0"/>
              <a:ea typeface="Verdana" panose="020B0604030504040204" pitchFamily="34" charset="0"/>
              <a:cs typeface="Verdana" panose="020B0604030504040204" pitchFamily="34" charset="0"/>
            </a:endParaRPr>
          </a:p>
          <a:p>
            <a:pPr marL="342900" lvl="0" indent="-342900" eaLnBrk="0" hangingPunct="0">
              <a:spcBef>
                <a:spcPct val="30000"/>
              </a:spcBef>
              <a:buFont typeface="Arial" panose="020B0604020202020204" pitchFamily="34" charset="0"/>
              <a:buChar char="•"/>
            </a:pPr>
            <a:r>
              <a:rPr lang="en-US" sz="2000" dirty="0" smtClean="0">
                <a:solidFill>
                  <a:srgbClr val="292526"/>
                </a:solidFill>
                <a:latin typeface="Verdana" panose="020B0604030504040204" pitchFamily="34" charset="0"/>
                <a:ea typeface="Verdana" panose="020B0604030504040204" pitchFamily="34" charset="0"/>
                <a:cs typeface="Verdana" panose="020B0604030504040204" pitchFamily="34" charset="0"/>
              </a:rPr>
              <a:t>Can </a:t>
            </a:r>
            <a:r>
              <a:rPr lang="en-US" sz="2000" dirty="0">
                <a:solidFill>
                  <a:srgbClr val="292526"/>
                </a:solidFill>
                <a:latin typeface="Verdana" panose="020B0604030504040204" pitchFamily="34" charset="0"/>
                <a:ea typeface="Verdana" panose="020B0604030504040204" pitchFamily="34" charset="0"/>
                <a:cs typeface="Verdana" panose="020B0604030504040204" pitchFamily="34" charset="0"/>
              </a:rPr>
              <a:t>occur after 5–10 years of high exposures to </a:t>
            </a:r>
            <a:r>
              <a:rPr lang="en-US" sz="2000" dirty="0" err="1">
                <a:solidFill>
                  <a:srgbClr val="292526"/>
                </a:solidFill>
                <a:latin typeface="Verdana" panose="020B0604030504040204" pitchFamily="34" charset="0"/>
                <a:ea typeface="Verdana" panose="020B0604030504040204" pitchFamily="34" charset="0"/>
                <a:cs typeface="Verdana" panose="020B0604030504040204" pitchFamily="34" charset="0"/>
              </a:rPr>
              <a:t>respirable</a:t>
            </a:r>
            <a:r>
              <a:rPr lang="en-US" sz="2000" dirty="0">
                <a:solidFill>
                  <a:srgbClr val="292526"/>
                </a:solidFill>
                <a:latin typeface="Verdana" panose="020B0604030504040204" pitchFamily="34" charset="0"/>
                <a:ea typeface="Verdana" panose="020B0604030504040204" pitchFamily="34" charset="0"/>
                <a:cs typeface="Verdana" panose="020B0604030504040204" pitchFamily="34" charset="0"/>
              </a:rPr>
              <a:t> crystalline silica. </a:t>
            </a:r>
          </a:p>
          <a:p>
            <a:pPr marL="342900" lvl="0" indent="-342900" eaLnBrk="0" hangingPunct="0">
              <a:spcBef>
                <a:spcPct val="30000"/>
              </a:spcBef>
              <a:buFont typeface="Arial" panose="020B0604020202020204" pitchFamily="34" charset="0"/>
              <a:buChar char="•"/>
            </a:pPr>
            <a:r>
              <a:rPr lang="en-US" sz="2000" dirty="0">
                <a:solidFill>
                  <a:srgbClr val="292526"/>
                </a:solidFill>
                <a:latin typeface="Verdana" panose="020B0604030504040204" pitchFamily="34" charset="0"/>
                <a:ea typeface="Verdana" panose="020B0604030504040204" pitchFamily="34" charset="0"/>
                <a:cs typeface="Verdana" panose="020B0604030504040204" pitchFamily="34" charset="0"/>
              </a:rPr>
              <a:t>Symptoms include severe shortness of breath, weakness, and weight loss. </a:t>
            </a:r>
          </a:p>
          <a:p>
            <a:pPr marL="342900" lvl="0" indent="-342900" eaLnBrk="0" hangingPunct="0">
              <a:spcBef>
                <a:spcPct val="30000"/>
              </a:spcBef>
              <a:buFont typeface="Arial" panose="020B0604020202020204" pitchFamily="34" charset="0"/>
              <a:buChar char="•"/>
            </a:pPr>
            <a:r>
              <a:rPr lang="en-US" sz="2000" dirty="0">
                <a:solidFill>
                  <a:srgbClr val="292526"/>
                </a:solidFill>
                <a:latin typeface="Verdana" panose="020B0604030504040204" pitchFamily="34" charset="0"/>
                <a:ea typeface="Verdana" panose="020B0604030504040204" pitchFamily="34" charset="0"/>
                <a:cs typeface="Verdana" panose="020B0604030504040204" pitchFamily="34" charset="0"/>
              </a:rPr>
              <a:t>The onset of symptoms takes longer than in acute silicosis.</a:t>
            </a:r>
          </a:p>
          <a:p>
            <a:pPr lvl="0" eaLnBrk="0" hangingPunct="0">
              <a:spcBef>
                <a:spcPct val="30000"/>
              </a:spcBef>
            </a:pPr>
            <a:r>
              <a:rPr lang="en-US" sz="2000" b="1" dirty="0">
                <a:solidFill>
                  <a:srgbClr val="292526"/>
                </a:solidFill>
                <a:latin typeface="Verdana" panose="020B0604030504040204" pitchFamily="34" charset="0"/>
                <a:ea typeface="Verdana" panose="020B0604030504040204" pitchFamily="34" charset="0"/>
                <a:cs typeface="Verdana" panose="020B0604030504040204" pitchFamily="34" charset="0"/>
              </a:rPr>
              <a:t>Acute silicosis </a:t>
            </a:r>
            <a:endParaRPr lang="en-US" sz="2000" b="1" dirty="0" smtClean="0">
              <a:solidFill>
                <a:srgbClr val="292526"/>
              </a:solidFill>
              <a:latin typeface="Verdana" panose="020B0604030504040204" pitchFamily="34" charset="0"/>
              <a:ea typeface="Verdana" panose="020B0604030504040204" pitchFamily="34" charset="0"/>
              <a:cs typeface="Verdana" panose="020B0604030504040204" pitchFamily="34" charset="0"/>
            </a:endParaRPr>
          </a:p>
          <a:p>
            <a:pPr marL="342900" lvl="0" indent="-342900" eaLnBrk="0" hangingPunct="0">
              <a:spcBef>
                <a:spcPct val="30000"/>
              </a:spcBef>
              <a:buFont typeface="Arial" panose="020B0604020202020204" pitchFamily="34" charset="0"/>
              <a:buChar char="•"/>
            </a:pPr>
            <a:r>
              <a:rPr lang="en-US" sz="2000" dirty="0" smtClean="0">
                <a:solidFill>
                  <a:srgbClr val="292526"/>
                </a:solidFill>
                <a:latin typeface="Verdana" panose="020B0604030504040204" pitchFamily="34" charset="0"/>
                <a:ea typeface="Verdana" panose="020B0604030504040204" pitchFamily="34" charset="0"/>
                <a:cs typeface="Verdana" panose="020B0604030504040204" pitchFamily="34" charset="0"/>
              </a:rPr>
              <a:t>Occurs </a:t>
            </a:r>
            <a:r>
              <a:rPr lang="en-US" sz="2000" dirty="0">
                <a:solidFill>
                  <a:srgbClr val="292526"/>
                </a:solidFill>
                <a:latin typeface="Verdana" panose="020B0604030504040204" pitchFamily="34" charset="0"/>
                <a:ea typeface="Verdana" panose="020B0604030504040204" pitchFamily="34" charset="0"/>
                <a:cs typeface="Verdana" panose="020B0604030504040204" pitchFamily="34" charset="0"/>
              </a:rPr>
              <a:t>after a few months or as long as 2 years following exposures to extremely high concentrations of </a:t>
            </a:r>
            <a:r>
              <a:rPr lang="en-US" sz="2000" dirty="0" err="1">
                <a:solidFill>
                  <a:srgbClr val="292526"/>
                </a:solidFill>
                <a:latin typeface="Verdana" panose="020B0604030504040204" pitchFamily="34" charset="0"/>
                <a:ea typeface="Verdana" panose="020B0604030504040204" pitchFamily="34" charset="0"/>
                <a:cs typeface="Verdana" panose="020B0604030504040204" pitchFamily="34" charset="0"/>
              </a:rPr>
              <a:t>respirable</a:t>
            </a:r>
            <a:r>
              <a:rPr lang="en-US" sz="2000" dirty="0">
                <a:solidFill>
                  <a:srgbClr val="292526"/>
                </a:solidFill>
                <a:latin typeface="Verdana" panose="020B0604030504040204" pitchFamily="34" charset="0"/>
                <a:ea typeface="Verdana" panose="020B0604030504040204" pitchFamily="34" charset="0"/>
                <a:cs typeface="Verdana" panose="020B0604030504040204" pitchFamily="34" charset="0"/>
              </a:rPr>
              <a:t> crystalline silica. </a:t>
            </a:r>
          </a:p>
          <a:p>
            <a:pPr marL="342900" lvl="0" indent="-342900" eaLnBrk="0" hangingPunct="0">
              <a:spcBef>
                <a:spcPct val="30000"/>
              </a:spcBef>
              <a:buFont typeface="Arial" panose="020B0604020202020204" pitchFamily="34" charset="0"/>
              <a:buChar char="•"/>
            </a:pPr>
            <a:r>
              <a:rPr lang="en-US" sz="2000" dirty="0">
                <a:solidFill>
                  <a:srgbClr val="292526"/>
                </a:solidFill>
                <a:latin typeface="Verdana" panose="020B0604030504040204" pitchFamily="34" charset="0"/>
                <a:ea typeface="Verdana" panose="020B0604030504040204" pitchFamily="34" charset="0"/>
                <a:cs typeface="Verdana" panose="020B0604030504040204" pitchFamily="34" charset="0"/>
              </a:rPr>
              <a:t>Symptoms of acute silicosis include severe disabling shortness of breath, weakness, and weight loss, which often leads to death</a:t>
            </a:r>
            <a:r>
              <a:rPr lang="en-US" sz="1200" dirty="0">
                <a:solidFill>
                  <a:srgbClr val="292526"/>
                </a:solidFill>
                <a:latin typeface="Times New Roman"/>
              </a:rPr>
              <a:t>.</a:t>
            </a:r>
            <a:endParaRPr lang="en-US" sz="1200" dirty="0">
              <a:solidFill>
                <a:prstClr val="black"/>
              </a:solidFill>
              <a:latin typeface="Calibri"/>
            </a:endParaRPr>
          </a:p>
        </p:txBody>
      </p:sp>
    </p:spTree>
    <p:extLst>
      <p:ext uri="{BB962C8B-B14F-4D97-AF65-F5344CB8AC3E}">
        <p14:creationId xmlns:p14="http://schemas.microsoft.com/office/powerpoint/2010/main" val="4132169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15</a:t>
            </a:fld>
            <a:endParaRPr lang="en-US" dirty="0">
              <a:solidFill>
                <a:prstClr val="black">
                  <a:lumMod val="50000"/>
                  <a:lumOff val="50000"/>
                </a:prstClr>
              </a:solidFill>
            </a:endParaRPr>
          </a:p>
        </p:txBody>
      </p:sp>
      <p:sp>
        <p:nvSpPr>
          <p:cNvPr id="5" name="Title 4"/>
          <p:cNvSpPr>
            <a:spLocks noGrp="1"/>
          </p:cNvSpPr>
          <p:nvPr>
            <p:ph type="ctrTitle"/>
          </p:nvPr>
        </p:nvSpPr>
        <p:spPr>
          <a:xfrm>
            <a:off x="457205" y="304801"/>
            <a:ext cx="7937351" cy="1295400"/>
          </a:xfrm>
        </p:spPr>
        <p:txBody>
          <a:bodyPr/>
          <a:lstStyle/>
          <a:p>
            <a:r>
              <a:rPr lang="en-US" sz="4000" dirty="0">
                <a:solidFill>
                  <a:srgbClr val="000000"/>
                </a:solidFill>
                <a:latin typeface="Verdana" panose="020B0604030504040204" pitchFamily="34" charset="0"/>
                <a:ea typeface="Verdana" panose="020B0604030504040204" pitchFamily="34" charset="0"/>
                <a:cs typeface="Verdana" panose="020B0604030504040204" pitchFamily="34" charset="0"/>
              </a:rPr>
              <a:t>What Are the </a:t>
            </a:r>
            <a:r>
              <a:rPr lang="en-US" sz="4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Symptoms </a:t>
            </a:r>
            <a:r>
              <a:rPr lang="en-US" sz="4000" dirty="0">
                <a:solidFill>
                  <a:srgbClr val="000000"/>
                </a:solidFill>
                <a:latin typeface="Verdana" panose="020B0604030504040204" pitchFamily="34" charset="0"/>
                <a:ea typeface="Verdana" panose="020B0604030504040204" pitchFamily="34" charset="0"/>
                <a:cs typeface="Verdana" panose="020B0604030504040204" pitchFamily="34" charset="0"/>
              </a:rPr>
              <a:t>of Lung Cancer?</a:t>
            </a:r>
            <a:r>
              <a:rPr lang="en-US" dirty="0">
                <a:latin typeface="Verdana" panose="020B0604030504040204" pitchFamily="34" charset="0"/>
                <a:ea typeface="Verdana" panose="020B0604030504040204" pitchFamily="34" charset="0"/>
                <a:cs typeface="Verdana" panose="020B0604030504040204" pitchFamily="34" charset="0"/>
              </a:rPr>
              <a:t/>
            </a:r>
            <a:br>
              <a:rPr lang="en-US" dirty="0">
                <a:latin typeface="Verdana" panose="020B0604030504040204" pitchFamily="34" charset="0"/>
                <a:ea typeface="Verdana" panose="020B0604030504040204" pitchFamily="34" charset="0"/>
                <a:cs typeface="Verdana" panose="020B0604030504040204" pitchFamily="34" charset="0"/>
              </a:rPr>
            </a:b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533400" y="1676400"/>
            <a:ext cx="8153400" cy="4247317"/>
          </a:xfrm>
          <a:prstGeom prst="rect">
            <a:avLst/>
          </a:prstGeom>
        </p:spPr>
        <p:txBody>
          <a:bodyPr wrap="square">
            <a:spAutoFit/>
          </a:bodyPr>
          <a:lstStyle/>
          <a:p>
            <a:r>
              <a:rPr lang="en-US" dirty="0">
                <a:latin typeface="Verdana" panose="020B0604030504040204" pitchFamily="34" charset="0"/>
                <a:ea typeface="Verdana" panose="020B0604030504040204" pitchFamily="34" charset="0"/>
                <a:cs typeface="Verdana" panose="020B0604030504040204" pitchFamily="34" charset="0"/>
              </a:rPr>
              <a:t>In its early stages, </a:t>
            </a:r>
            <a:r>
              <a:rPr lang="en-US" dirty="0">
                <a:latin typeface="Verdana" panose="020B0604030504040204" pitchFamily="34" charset="0"/>
                <a:ea typeface="Verdana" panose="020B0604030504040204" pitchFamily="34" charset="0"/>
                <a:cs typeface="Verdana" panose="020B0604030504040204" pitchFamily="34" charset="0"/>
                <a:hlinkClick r:id="rId3"/>
              </a:rPr>
              <a:t>lung cancer</a:t>
            </a:r>
            <a:r>
              <a:rPr lang="en-US" dirty="0">
                <a:latin typeface="Verdana" panose="020B0604030504040204" pitchFamily="34" charset="0"/>
                <a:ea typeface="Verdana" panose="020B0604030504040204" pitchFamily="34" charset="0"/>
                <a:cs typeface="Verdana" panose="020B0604030504040204" pitchFamily="34" charset="0"/>
              </a:rPr>
              <a:t> normally has no symptoms. When symptoms start to appear, they are usually caused by blocked breathing passages or the spread of </a:t>
            </a:r>
            <a:r>
              <a:rPr lang="en-US" dirty="0">
                <a:latin typeface="Verdana" panose="020B0604030504040204" pitchFamily="34" charset="0"/>
                <a:ea typeface="Verdana" panose="020B0604030504040204" pitchFamily="34" charset="0"/>
                <a:cs typeface="Verdana" panose="020B0604030504040204" pitchFamily="34" charset="0"/>
                <a:hlinkClick r:id="rId4"/>
              </a:rPr>
              <a:t>cancer</a:t>
            </a:r>
            <a:r>
              <a:rPr lang="en-US" dirty="0">
                <a:latin typeface="Verdana" panose="020B0604030504040204" pitchFamily="34" charset="0"/>
                <a:ea typeface="Verdana" panose="020B0604030504040204" pitchFamily="34" charset="0"/>
                <a:cs typeface="Verdana" panose="020B0604030504040204" pitchFamily="34" charset="0"/>
              </a:rPr>
              <a:t> further into the </a:t>
            </a:r>
            <a:r>
              <a:rPr lang="en-US" dirty="0">
                <a:latin typeface="Verdana" panose="020B0604030504040204" pitchFamily="34" charset="0"/>
                <a:ea typeface="Verdana" panose="020B0604030504040204" pitchFamily="34" charset="0"/>
                <a:cs typeface="Verdana" panose="020B0604030504040204" pitchFamily="34" charset="0"/>
                <a:hlinkClick r:id="rId5"/>
              </a:rPr>
              <a:t>lung</a:t>
            </a:r>
            <a:r>
              <a:rPr lang="en-US" dirty="0">
                <a:latin typeface="Verdana" panose="020B0604030504040204" pitchFamily="34" charset="0"/>
                <a:ea typeface="Verdana" panose="020B0604030504040204" pitchFamily="34" charset="0"/>
                <a:cs typeface="Verdana" panose="020B0604030504040204" pitchFamily="34" charset="0"/>
              </a:rPr>
              <a:t>, surrounding structures, other parts of the body.</a:t>
            </a:r>
          </a:p>
          <a:p>
            <a:r>
              <a:rPr lang="en-US" dirty="0">
                <a:latin typeface="Verdana" panose="020B0604030504040204" pitchFamily="34" charset="0"/>
                <a:ea typeface="Verdana" panose="020B0604030504040204" pitchFamily="34" charset="0"/>
                <a:cs typeface="Verdana" panose="020B0604030504040204" pitchFamily="34" charset="0"/>
                <a:hlinkClick r:id="rId6"/>
              </a:rPr>
              <a:t>Lung cancer symptoms</a:t>
            </a:r>
            <a:r>
              <a:rPr lang="en-US" dirty="0">
                <a:latin typeface="Verdana" panose="020B0604030504040204" pitchFamily="34" charset="0"/>
                <a:ea typeface="Verdana" panose="020B0604030504040204" pitchFamily="34" charset="0"/>
                <a:cs typeface="Verdana" panose="020B0604030504040204" pitchFamily="34" charset="0"/>
              </a:rPr>
              <a:t> may include:</a:t>
            </a:r>
          </a:p>
          <a:p>
            <a:pPr marL="171450" indent="-1714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Chronic, hacking, raspy </a:t>
            </a:r>
            <a:r>
              <a:rPr lang="en-US" dirty="0">
                <a:latin typeface="Verdana" panose="020B0604030504040204" pitchFamily="34" charset="0"/>
                <a:ea typeface="Verdana" panose="020B0604030504040204" pitchFamily="34" charset="0"/>
                <a:cs typeface="Verdana" panose="020B0604030504040204" pitchFamily="34" charset="0"/>
                <a:hlinkClick r:id="rId7"/>
              </a:rPr>
              <a:t>coughing</a:t>
            </a:r>
            <a:r>
              <a:rPr lang="en-US" dirty="0">
                <a:latin typeface="Verdana" panose="020B0604030504040204" pitchFamily="34" charset="0"/>
                <a:ea typeface="Verdana" panose="020B0604030504040204" pitchFamily="34" charset="0"/>
                <a:cs typeface="Verdana" panose="020B0604030504040204" pitchFamily="34" charset="0"/>
              </a:rPr>
              <a:t>, sometimes with </a:t>
            </a:r>
            <a:r>
              <a:rPr lang="en-US" dirty="0">
                <a:latin typeface="Verdana" panose="020B0604030504040204" pitchFamily="34" charset="0"/>
                <a:ea typeface="Verdana" panose="020B0604030504040204" pitchFamily="34" charset="0"/>
                <a:cs typeface="Verdana" panose="020B0604030504040204" pitchFamily="34" charset="0"/>
                <a:hlinkClick r:id="rId8"/>
              </a:rPr>
              <a:t>blood</a:t>
            </a:r>
            <a:r>
              <a:rPr lang="en-US" dirty="0">
                <a:latin typeface="Verdana" panose="020B0604030504040204" pitchFamily="34" charset="0"/>
                <a:ea typeface="Verdana" panose="020B0604030504040204" pitchFamily="34" charset="0"/>
                <a:cs typeface="Verdana" panose="020B0604030504040204" pitchFamily="34" charset="0"/>
              </a:rPr>
              <a:t>-streaked mucus</a:t>
            </a:r>
          </a:p>
          <a:p>
            <a:pPr marL="171450" indent="-1714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Recurring respiratory infections, including </a:t>
            </a:r>
            <a:r>
              <a:rPr lang="en-US" dirty="0">
                <a:latin typeface="Verdana" panose="020B0604030504040204" pitchFamily="34" charset="0"/>
                <a:ea typeface="Verdana" panose="020B0604030504040204" pitchFamily="34" charset="0"/>
                <a:cs typeface="Verdana" panose="020B0604030504040204" pitchFamily="34" charset="0"/>
                <a:hlinkClick r:id="rId9"/>
              </a:rPr>
              <a:t>bronchitis</a:t>
            </a:r>
            <a:r>
              <a:rPr lang="en-US" dirty="0">
                <a:latin typeface="Verdana" panose="020B0604030504040204" pitchFamily="34" charset="0"/>
                <a:ea typeface="Verdana" panose="020B0604030504040204" pitchFamily="34" charset="0"/>
                <a:cs typeface="Verdana" panose="020B0604030504040204" pitchFamily="34" charset="0"/>
              </a:rPr>
              <a:t> or </a:t>
            </a:r>
            <a:r>
              <a:rPr lang="en-US" dirty="0">
                <a:latin typeface="Verdana" panose="020B0604030504040204" pitchFamily="34" charset="0"/>
                <a:ea typeface="Verdana" panose="020B0604030504040204" pitchFamily="34" charset="0"/>
                <a:cs typeface="Verdana" panose="020B0604030504040204" pitchFamily="34" charset="0"/>
                <a:hlinkClick r:id="rId10"/>
              </a:rPr>
              <a:t>pneumonia</a:t>
            </a:r>
            <a:endParaRPr lang="en-US"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Increasing shortness of breath, </a:t>
            </a:r>
            <a:r>
              <a:rPr lang="en-US" dirty="0">
                <a:latin typeface="Verdana" panose="020B0604030504040204" pitchFamily="34" charset="0"/>
                <a:ea typeface="Verdana" panose="020B0604030504040204" pitchFamily="34" charset="0"/>
                <a:cs typeface="Verdana" panose="020B0604030504040204" pitchFamily="34" charset="0"/>
                <a:hlinkClick r:id="rId11"/>
              </a:rPr>
              <a:t>wheezing</a:t>
            </a:r>
            <a:r>
              <a:rPr lang="en-US" dirty="0">
                <a:latin typeface="Verdana" panose="020B0604030504040204" pitchFamily="34" charset="0"/>
                <a:ea typeface="Verdana" panose="020B0604030504040204" pitchFamily="34" charset="0"/>
                <a:cs typeface="Verdana" panose="020B0604030504040204" pitchFamily="34" charset="0"/>
              </a:rPr>
              <a:t>, persistent </a:t>
            </a:r>
            <a:r>
              <a:rPr lang="en-US" dirty="0">
                <a:latin typeface="Verdana" panose="020B0604030504040204" pitchFamily="34" charset="0"/>
                <a:ea typeface="Verdana" panose="020B0604030504040204" pitchFamily="34" charset="0"/>
                <a:cs typeface="Verdana" panose="020B0604030504040204" pitchFamily="34" charset="0"/>
                <a:hlinkClick r:id="rId12"/>
              </a:rPr>
              <a:t>chest pain</a:t>
            </a:r>
            <a:endParaRPr lang="en-US"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Hoarseness</a:t>
            </a:r>
          </a:p>
          <a:p>
            <a:pPr marL="171450" indent="-1714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Swelling of the neck and face</a:t>
            </a:r>
          </a:p>
          <a:p>
            <a:pPr marL="171450" indent="-1714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Pain and </a:t>
            </a:r>
            <a:r>
              <a:rPr lang="en-US" dirty="0">
                <a:latin typeface="Verdana" panose="020B0604030504040204" pitchFamily="34" charset="0"/>
                <a:ea typeface="Verdana" panose="020B0604030504040204" pitchFamily="34" charset="0"/>
                <a:cs typeface="Verdana" panose="020B0604030504040204" pitchFamily="34" charset="0"/>
                <a:hlinkClick r:id="rId13"/>
              </a:rPr>
              <a:t>weakness</a:t>
            </a:r>
            <a:r>
              <a:rPr lang="en-US" dirty="0">
                <a:latin typeface="Verdana" panose="020B0604030504040204" pitchFamily="34" charset="0"/>
                <a:ea typeface="Verdana" panose="020B0604030504040204" pitchFamily="34" charset="0"/>
                <a:cs typeface="Verdana" panose="020B0604030504040204" pitchFamily="34" charset="0"/>
              </a:rPr>
              <a:t> in the </a:t>
            </a:r>
            <a:r>
              <a:rPr lang="en-US" dirty="0">
                <a:latin typeface="Verdana" panose="020B0604030504040204" pitchFamily="34" charset="0"/>
                <a:ea typeface="Verdana" panose="020B0604030504040204" pitchFamily="34" charset="0"/>
                <a:cs typeface="Verdana" panose="020B0604030504040204" pitchFamily="34" charset="0"/>
                <a:hlinkClick r:id="rId14"/>
              </a:rPr>
              <a:t>shoulder</a:t>
            </a:r>
            <a:r>
              <a:rPr lang="en-US" dirty="0">
                <a:latin typeface="Verdana" panose="020B0604030504040204" pitchFamily="34" charset="0"/>
                <a:ea typeface="Verdana" panose="020B0604030504040204" pitchFamily="34" charset="0"/>
                <a:cs typeface="Verdana" panose="020B0604030504040204" pitchFamily="34" charset="0"/>
              </a:rPr>
              <a:t>, arm, or hand</a:t>
            </a:r>
          </a:p>
          <a:p>
            <a:pPr marL="171450" indent="-1714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hlinkClick r:id="rId15"/>
              </a:rPr>
              <a:t>Fatigue</a:t>
            </a:r>
            <a:r>
              <a:rPr lang="en-US" dirty="0">
                <a:latin typeface="Verdana" panose="020B0604030504040204" pitchFamily="34" charset="0"/>
                <a:ea typeface="Verdana" panose="020B0604030504040204" pitchFamily="34" charset="0"/>
                <a:cs typeface="Verdana" panose="020B0604030504040204" pitchFamily="34" charset="0"/>
              </a:rPr>
              <a:t>, weakness, loss of </a:t>
            </a:r>
            <a:r>
              <a:rPr lang="en-US" dirty="0">
                <a:latin typeface="Verdana" panose="020B0604030504040204" pitchFamily="34" charset="0"/>
                <a:ea typeface="Verdana" panose="020B0604030504040204" pitchFamily="34" charset="0"/>
                <a:cs typeface="Verdana" panose="020B0604030504040204" pitchFamily="34" charset="0"/>
                <a:hlinkClick r:id="rId16"/>
              </a:rPr>
              <a:t>weight</a:t>
            </a:r>
            <a:r>
              <a:rPr lang="en-US" dirty="0">
                <a:latin typeface="Verdana" panose="020B0604030504040204" pitchFamily="34" charset="0"/>
                <a:ea typeface="Verdana" panose="020B0604030504040204" pitchFamily="34" charset="0"/>
                <a:cs typeface="Verdana" panose="020B0604030504040204" pitchFamily="34" charset="0"/>
              </a:rPr>
              <a:t> and appetite, intermittent fever, severe </a:t>
            </a:r>
            <a:r>
              <a:rPr lang="en-US" dirty="0">
                <a:latin typeface="Verdana" panose="020B0604030504040204" pitchFamily="34" charset="0"/>
                <a:ea typeface="Verdana" panose="020B0604030504040204" pitchFamily="34" charset="0"/>
                <a:cs typeface="Verdana" panose="020B0604030504040204" pitchFamily="34" charset="0"/>
                <a:hlinkClick r:id="rId17"/>
              </a:rPr>
              <a:t>headaches</a:t>
            </a:r>
            <a:r>
              <a:rPr lang="en-US" dirty="0">
                <a:latin typeface="Verdana" panose="020B0604030504040204" pitchFamily="34" charset="0"/>
                <a:ea typeface="Verdana" panose="020B0604030504040204" pitchFamily="34" charset="0"/>
                <a:cs typeface="Verdana" panose="020B0604030504040204" pitchFamily="34" charset="0"/>
              </a:rPr>
              <a:t>, and body pain</a:t>
            </a:r>
          </a:p>
          <a:p>
            <a:pPr marL="171450" indent="-1714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Difficulty swallowing </a:t>
            </a:r>
          </a:p>
        </p:txBody>
      </p:sp>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59880" y="5923723"/>
            <a:ext cx="18669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28600" y="6110292"/>
            <a:ext cx="1752600" cy="595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330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16</a:t>
            </a:fld>
            <a:endParaRPr lang="en-US" dirty="0">
              <a:solidFill>
                <a:prstClr val="black">
                  <a:lumMod val="50000"/>
                  <a:lumOff val="50000"/>
                </a:prstClr>
              </a:solidFill>
            </a:endParaRPr>
          </a:p>
        </p:txBody>
      </p:sp>
      <p:sp>
        <p:nvSpPr>
          <p:cNvPr id="5" name="Title 4"/>
          <p:cNvSpPr>
            <a:spLocks noGrp="1"/>
          </p:cNvSpPr>
          <p:nvPr>
            <p:ph type="ctrTitle"/>
          </p:nvPr>
        </p:nvSpPr>
        <p:spPr>
          <a:xfrm>
            <a:off x="381000" y="304806"/>
            <a:ext cx="8534400" cy="1793167"/>
          </a:xfrm>
        </p:spPr>
        <p:txBody>
          <a:bodyPr/>
          <a:lstStyle/>
          <a:p>
            <a:r>
              <a:rPr lang="en-US" altLang="en-US" sz="3800" dirty="0">
                <a:solidFill>
                  <a:prstClr val="black"/>
                </a:solidFill>
                <a:latin typeface="Verdana" panose="020B0604030504040204" pitchFamily="34" charset="0"/>
                <a:ea typeface="Verdana" panose="020B0604030504040204" pitchFamily="34" charset="0"/>
                <a:cs typeface="Verdana" panose="020B0604030504040204" pitchFamily="34" charset="0"/>
              </a:rPr>
              <a:t>Chronic Obstructive Pulmonary Disease (COPD</a:t>
            </a:r>
            <a:r>
              <a:rPr lang="en-US" altLang="en-US" sz="3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endParaRPr lang="en-US" sz="3800" dirty="0">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533400" y="1828800"/>
            <a:ext cx="8229600" cy="3416320"/>
          </a:xfrm>
          <a:prstGeom prst="rect">
            <a:avLst/>
          </a:prstGeom>
        </p:spPr>
        <p:txBody>
          <a:bodyPr wrap="square">
            <a:spAutoFit/>
          </a:bodyPr>
          <a:lstStyle/>
          <a:p>
            <a:pPr marL="342900" indent="-342900">
              <a:buFont typeface="Arial" panose="020B0604020202020204" pitchFamily="34" charset="0"/>
              <a:buChar char="•"/>
            </a:pPr>
            <a:r>
              <a:rPr lang="en-US" sz="2400" dirty="0"/>
              <a:t>COPD describes chronic airflow </a:t>
            </a:r>
            <a:r>
              <a:rPr lang="en-US" sz="2400" dirty="0" smtClean="0"/>
              <a:t>limitation that </a:t>
            </a:r>
            <a:r>
              <a:rPr lang="en-US" sz="2400" dirty="0"/>
              <a:t>is usually </a:t>
            </a:r>
            <a:r>
              <a:rPr lang="en-US" sz="2400" dirty="0" smtClean="0"/>
              <a:t>irreversible.  </a:t>
            </a:r>
          </a:p>
          <a:p>
            <a:pPr marL="342900" indent="-342900">
              <a:buFont typeface="Arial" panose="020B0604020202020204" pitchFamily="34" charset="0"/>
              <a:buChar char="•"/>
            </a:pPr>
            <a:r>
              <a:rPr lang="en-US" sz="2400" dirty="0" smtClean="0"/>
              <a:t>COPD </a:t>
            </a:r>
            <a:r>
              <a:rPr lang="en-US" sz="2400" dirty="0"/>
              <a:t>includes </a:t>
            </a:r>
            <a:r>
              <a:rPr lang="en-US" sz="2400" dirty="0" smtClean="0"/>
              <a:t>four interrelated </a:t>
            </a:r>
            <a:r>
              <a:rPr lang="en-US" sz="2400" dirty="0"/>
              <a:t>disease processes: chronic bronchitis</a:t>
            </a:r>
            <a:r>
              <a:rPr lang="en-US" sz="2400" dirty="0" smtClean="0"/>
              <a:t>, emphysema</a:t>
            </a:r>
            <a:r>
              <a:rPr lang="en-US" sz="2400" dirty="0"/>
              <a:t>, </a:t>
            </a:r>
            <a:r>
              <a:rPr lang="en-US" sz="2400" dirty="0" smtClean="0"/>
              <a:t>(asthma), </a:t>
            </a:r>
            <a:r>
              <a:rPr lang="en-US" sz="2400" dirty="0"/>
              <a:t>and peripheral airways </a:t>
            </a:r>
            <a:r>
              <a:rPr lang="en-US" sz="2400" dirty="0" smtClean="0"/>
              <a:t>disease. </a:t>
            </a:r>
          </a:p>
          <a:p>
            <a:pPr marL="342900" indent="-342900">
              <a:buFont typeface="Arial" panose="020B0604020202020204" pitchFamily="34" charset="0"/>
              <a:buChar char="•"/>
            </a:pPr>
            <a:r>
              <a:rPr lang="en-US" sz="2400" dirty="0" smtClean="0"/>
              <a:t>Cigarette </a:t>
            </a:r>
            <a:r>
              <a:rPr lang="en-US" sz="2400" dirty="0"/>
              <a:t>smoking is a </a:t>
            </a:r>
            <a:r>
              <a:rPr lang="en-US" sz="2400" dirty="0" smtClean="0"/>
              <a:t>major cause </a:t>
            </a:r>
            <a:r>
              <a:rPr lang="en-US" sz="2400" dirty="0"/>
              <a:t>of COPD, but community air </a:t>
            </a:r>
            <a:r>
              <a:rPr lang="en-US" sz="2400" dirty="0" smtClean="0"/>
              <a:t>pollution and </a:t>
            </a:r>
            <a:r>
              <a:rPr lang="en-US" sz="2400" dirty="0"/>
              <a:t>occupational exposure to dust, </a:t>
            </a:r>
            <a:r>
              <a:rPr lang="en-US" sz="2400" dirty="0" smtClean="0"/>
              <a:t>particularly among </a:t>
            </a:r>
            <a:r>
              <a:rPr lang="en-US" sz="2400" dirty="0"/>
              <a:t>smokers, also contribute to </a:t>
            </a:r>
            <a:r>
              <a:rPr lang="en-US" sz="2400" dirty="0" smtClean="0"/>
              <a:t>COPD.</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791206"/>
            <a:ext cx="16192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755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17</a:t>
            </a:fld>
            <a:endParaRPr lang="en-US" dirty="0">
              <a:solidFill>
                <a:prstClr val="black">
                  <a:lumMod val="50000"/>
                  <a:lumOff val="50000"/>
                </a:prstClr>
              </a:solidFill>
            </a:endParaRPr>
          </a:p>
        </p:txBody>
      </p:sp>
      <p:sp>
        <p:nvSpPr>
          <p:cNvPr id="5" name="Title 4"/>
          <p:cNvSpPr>
            <a:spLocks noGrp="1"/>
          </p:cNvSpPr>
          <p:nvPr>
            <p:ph type="ctrTitle"/>
          </p:nvPr>
        </p:nvSpPr>
        <p:spPr>
          <a:xfrm>
            <a:off x="381000" y="304800"/>
            <a:ext cx="8534400" cy="1371599"/>
          </a:xfrm>
        </p:spPr>
        <p:txBody>
          <a:bodyPr/>
          <a:lstStyle/>
          <a:p>
            <a:r>
              <a:rPr lang="en-US" altLang="en-US" sz="3800" dirty="0">
                <a:solidFill>
                  <a:prstClr val="black"/>
                </a:solidFill>
                <a:latin typeface="Verdana" panose="020B0604030504040204" pitchFamily="34" charset="0"/>
                <a:ea typeface="Verdana" panose="020B0604030504040204" pitchFamily="34" charset="0"/>
                <a:cs typeface="Verdana" panose="020B0604030504040204" pitchFamily="34" charset="0"/>
              </a:rPr>
              <a:t>Chronic Obstructive Pulmonary Disease (COPD</a:t>
            </a:r>
            <a:r>
              <a:rPr lang="en-US" altLang="en-US" sz="3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endParaRPr lang="en-US" sz="3800" dirty="0"/>
          </a:p>
        </p:txBody>
      </p:sp>
      <p:sp>
        <p:nvSpPr>
          <p:cNvPr id="7" name="Rectangle 6"/>
          <p:cNvSpPr/>
          <p:nvPr/>
        </p:nvSpPr>
        <p:spPr>
          <a:xfrm>
            <a:off x="838200" y="2057401"/>
            <a:ext cx="6248400" cy="2361904"/>
          </a:xfrm>
          <a:prstGeom prst="rect">
            <a:avLst/>
          </a:prstGeom>
        </p:spPr>
        <p:txBody>
          <a:bodyPr wrap="square">
            <a:spAutoFit/>
          </a:bodyPr>
          <a:lstStyle/>
          <a:p>
            <a:r>
              <a:rPr lang="en-US" sz="2400" dirty="0" smtClean="0"/>
              <a:t>Symptoms:</a:t>
            </a:r>
          </a:p>
          <a:p>
            <a:pPr marL="285750" indent="-285750">
              <a:buFont typeface="Arial" panose="020B0604020202020204" pitchFamily="34" charset="0"/>
              <a:buChar char="•"/>
            </a:pPr>
            <a:r>
              <a:rPr lang="en-US" sz="2400" dirty="0" smtClean="0"/>
              <a:t>You </a:t>
            </a:r>
            <a:r>
              <a:rPr lang="en-US" sz="2400" dirty="0"/>
              <a:t>have a </a:t>
            </a:r>
            <a:r>
              <a:rPr lang="en-US" sz="2400" dirty="0">
                <a:hlinkClick r:id="rId3"/>
              </a:rPr>
              <a:t>cough</a:t>
            </a:r>
            <a:r>
              <a:rPr lang="en-US" sz="2400" dirty="0"/>
              <a:t> that won't go away.</a:t>
            </a:r>
          </a:p>
          <a:p>
            <a:pPr marL="285750" indent="-285750">
              <a:buFont typeface="Arial" panose="020B0604020202020204" pitchFamily="34" charset="0"/>
              <a:buChar char="•"/>
            </a:pPr>
            <a:r>
              <a:rPr lang="en-US" sz="2400" dirty="0"/>
              <a:t>You often </a:t>
            </a:r>
            <a:r>
              <a:rPr lang="en-US" sz="2400" dirty="0">
                <a:hlinkClick r:id="rId4"/>
              </a:rPr>
              <a:t>cough</a:t>
            </a:r>
            <a:r>
              <a:rPr lang="en-US" sz="2400" dirty="0"/>
              <a:t> up </a:t>
            </a:r>
            <a:r>
              <a:rPr lang="en-US" sz="2400" dirty="0">
                <a:hlinkClick r:id="rId5"/>
              </a:rPr>
              <a:t>mucus</a:t>
            </a:r>
            <a:r>
              <a:rPr lang="en-US" sz="2400" dirty="0"/>
              <a:t>.</a:t>
            </a:r>
          </a:p>
          <a:p>
            <a:pPr marL="285750" indent="-285750">
              <a:buFont typeface="Arial" panose="020B0604020202020204" pitchFamily="34" charset="0"/>
              <a:buChar char="•"/>
            </a:pPr>
            <a:r>
              <a:rPr lang="en-US" sz="2400" dirty="0"/>
              <a:t>You are often short of breath, especially when you </a:t>
            </a:r>
            <a:r>
              <a:rPr lang="en-US" sz="2400" dirty="0">
                <a:hlinkClick r:id="rId6"/>
              </a:rPr>
              <a:t>exercise</a:t>
            </a:r>
            <a:r>
              <a:rPr lang="en-US" sz="2400" dirty="0"/>
              <a:t>.</a:t>
            </a:r>
          </a:p>
          <a:p>
            <a:pPr marL="285750" indent="-285750">
              <a:buFont typeface="Arial" panose="020B0604020202020204" pitchFamily="34" charset="0"/>
              <a:buChar char="•"/>
            </a:pPr>
            <a:r>
              <a:rPr lang="en-US" sz="2400" dirty="0"/>
              <a:t>You may feel tightness in your chest.</a:t>
            </a:r>
          </a:p>
        </p:txBody>
      </p:sp>
      <p:pic>
        <p:nvPicPr>
          <p:cNvPr id="8"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781800" y="5632822"/>
            <a:ext cx="1714500" cy="63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28600" y="6110292"/>
            <a:ext cx="1752600" cy="595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324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18</a:t>
            </a:fld>
            <a:endParaRPr lang="en-US" dirty="0">
              <a:solidFill>
                <a:prstClr val="black">
                  <a:lumMod val="50000"/>
                  <a:lumOff val="50000"/>
                </a:prstClr>
              </a:solidFill>
            </a:endParaRP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143000" y="304806"/>
            <a:ext cx="4419600" cy="5626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057400" y="6296055"/>
            <a:ext cx="6934200" cy="409397"/>
          </a:xfrm>
          <a:prstGeom prst="rect">
            <a:avLst/>
          </a:prstGeom>
          <a:solidFill>
            <a:srgbClr val="FFFFCC"/>
          </a:solidFill>
        </p:spPr>
        <p:txBody>
          <a:bodyPr wrap="square">
            <a:spAutoFit/>
          </a:bodyPr>
          <a:lstStyle/>
          <a:p>
            <a:r>
              <a:rPr lang="en-US" sz="2000" dirty="0"/>
              <a:t>http://www.cdc.gov/niosh/docs/2002-129/pdfs/2002-129.pdf</a:t>
            </a:r>
          </a:p>
        </p:txBody>
      </p:sp>
    </p:spTree>
    <p:extLst>
      <p:ext uri="{BB962C8B-B14F-4D97-AF65-F5344CB8AC3E}">
        <p14:creationId xmlns:p14="http://schemas.microsoft.com/office/powerpoint/2010/main" val="2368370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dirty="0" smtClean="0">
                <a:solidFill>
                  <a:schemeClr val="tx1"/>
                </a:solidFill>
              </a:rPr>
              <a:t>Health Benefits</a:t>
            </a:r>
          </a:p>
        </p:txBody>
      </p:sp>
      <p:sp>
        <p:nvSpPr>
          <p:cNvPr id="5123" name="Rectangle 3"/>
          <p:cNvSpPr>
            <a:spLocks noGrp="1" noChangeArrowheads="1"/>
          </p:cNvSpPr>
          <p:nvPr>
            <p:ph sz="quarter" idx="13"/>
          </p:nvPr>
        </p:nvSpPr>
        <p:spPr>
          <a:xfrm>
            <a:off x="533400" y="1676404"/>
            <a:ext cx="8077200" cy="4008120"/>
          </a:xfrm>
        </p:spPr>
        <p:txBody>
          <a:bodyPr>
            <a:normAutofit/>
          </a:bodyPr>
          <a:lstStyle/>
          <a:p>
            <a:pPr marL="45720" indent="0" eaLnBrk="1" hangingPunct="1">
              <a:buNone/>
              <a:defRPr/>
            </a:pPr>
            <a:r>
              <a:rPr lang="en-US" altLang="en-US" sz="2800" dirty="0" smtClean="0">
                <a:solidFill>
                  <a:schemeClr val="tx1"/>
                </a:solidFill>
              </a:rPr>
              <a:t>OSHA estimates that once the effects of the rule are fully realized, it will prevent:</a:t>
            </a:r>
          </a:p>
          <a:p>
            <a:pPr eaLnBrk="1" hangingPunct="1">
              <a:defRPr/>
            </a:pPr>
            <a:r>
              <a:rPr lang="en-US" altLang="en-US" sz="2800" dirty="0" smtClean="0">
                <a:solidFill>
                  <a:schemeClr val="tx1"/>
                </a:solidFill>
              </a:rPr>
              <a:t>More than 600 deaths per year</a:t>
            </a:r>
            <a:r>
              <a:rPr lang="en-US" altLang="en-US" sz="2800" b="1" dirty="0" smtClean="0">
                <a:solidFill>
                  <a:schemeClr val="tx1"/>
                </a:solidFill>
              </a:rPr>
              <a:t> </a:t>
            </a:r>
          </a:p>
          <a:p>
            <a:pPr lvl="1" eaLnBrk="1" hangingPunct="1">
              <a:buFont typeface="Arial" panose="020B0604020202020204" pitchFamily="34" charset="0"/>
              <a:buChar char="•"/>
              <a:defRPr/>
            </a:pPr>
            <a:r>
              <a:rPr lang="en-US" altLang="en-US" sz="2400" dirty="0" smtClean="0">
                <a:solidFill>
                  <a:schemeClr val="tx1"/>
                </a:solidFill>
              </a:rPr>
              <a:t>Lung cancer:				124</a:t>
            </a:r>
          </a:p>
          <a:p>
            <a:pPr lvl="1" eaLnBrk="1" hangingPunct="1">
              <a:buFont typeface="Arial" panose="020B0604020202020204" pitchFamily="34" charset="0"/>
              <a:buChar char="•"/>
              <a:defRPr/>
            </a:pPr>
            <a:r>
              <a:rPr lang="en-US" altLang="en-US" sz="2400" dirty="0" smtClean="0">
                <a:solidFill>
                  <a:schemeClr val="tx1"/>
                </a:solidFill>
              </a:rPr>
              <a:t>Silicosis and other non-cancer </a:t>
            </a:r>
          </a:p>
          <a:p>
            <a:pPr marL="457200" lvl="1" indent="0" eaLnBrk="1" hangingPunct="1">
              <a:buNone/>
              <a:defRPr/>
            </a:pPr>
            <a:r>
              <a:rPr lang="en-US" altLang="en-US" sz="2400" dirty="0" smtClean="0">
                <a:solidFill>
                  <a:schemeClr val="tx1"/>
                </a:solidFill>
              </a:rPr>
              <a:t>     lung diseases:		</a:t>
            </a:r>
            <a:r>
              <a:rPr lang="en-US" altLang="en-US" sz="2400" dirty="0">
                <a:solidFill>
                  <a:schemeClr val="tx1"/>
                </a:solidFill>
              </a:rPr>
              <a:t>	</a:t>
            </a:r>
            <a:r>
              <a:rPr lang="en-US" altLang="en-US" sz="2400" dirty="0" smtClean="0">
                <a:solidFill>
                  <a:schemeClr val="tx1"/>
                </a:solidFill>
              </a:rPr>
              <a:t>325</a:t>
            </a:r>
          </a:p>
          <a:p>
            <a:pPr lvl="1" eaLnBrk="1" hangingPunct="1">
              <a:buFont typeface="Arial" panose="020B0604020202020204" pitchFamily="34" charset="0"/>
              <a:buChar char="•"/>
              <a:defRPr/>
            </a:pPr>
            <a:r>
              <a:rPr lang="en-US" altLang="en-US" sz="2400" dirty="0" smtClean="0">
                <a:solidFill>
                  <a:schemeClr val="tx1"/>
                </a:solidFill>
              </a:rPr>
              <a:t>End-stage kidney disease:		193</a:t>
            </a:r>
          </a:p>
          <a:p>
            <a:pPr eaLnBrk="1" hangingPunct="1">
              <a:defRPr/>
            </a:pPr>
            <a:r>
              <a:rPr lang="en-US" altLang="en-US" sz="2800" dirty="0" smtClean="0">
                <a:solidFill>
                  <a:schemeClr val="tx1"/>
                </a:solidFill>
              </a:rPr>
              <a:t>More than 900 new silicosis cases per year</a:t>
            </a: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19</a:t>
            </a:fld>
            <a:endParaRPr lang="en-US">
              <a:solidFill>
                <a:prstClr val="black">
                  <a:lumMod val="50000"/>
                  <a:lumOff val="50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de-DE" dirty="0"/>
              <a:t>R. Alexander Acosta</a:t>
            </a:r>
            <a:r>
              <a:rPr lang="en-US" dirty="0"/>
              <a:t/>
            </a:r>
            <a:br>
              <a:rPr lang="en-US" dirty="0"/>
            </a:br>
            <a:r>
              <a:rPr lang="de-DE" dirty="0"/>
              <a:t>United States Secretary of Labor</a:t>
            </a:r>
            <a:endParaRPr lang="en-US" dirty="0"/>
          </a:p>
        </p:txBody>
      </p:sp>
      <p:sp>
        <p:nvSpPr>
          <p:cNvPr id="3" name="Content Placeholder 2"/>
          <p:cNvSpPr>
            <a:spLocks noGrp="1"/>
          </p:cNvSpPr>
          <p:nvPr>
            <p:ph idx="1"/>
          </p:nvPr>
        </p:nvSpPr>
        <p:spPr/>
        <p:txBody>
          <a:bodyPr/>
          <a:lstStyle/>
          <a:p>
            <a:r>
              <a:rPr lang="en-US" dirty="0"/>
              <a:t> </a:t>
            </a:r>
          </a:p>
          <a:p>
            <a:pPr marL="0" indent="0">
              <a:buNone/>
            </a:pPr>
            <a:endParaRPr lang="en-US" dirty="0"/>
          </a:p>
        </p:txBody>
      </p:sp>
      <p:sp>
        <p:nvSpPr>
          <p:cNvPr id="4"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76400"/>
            <a:ext cx="38100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005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20</a:t>
            </a:fld>
            <a:endParaRPr lang="en-US">
              <a:solidFill>
                <a:prstClr val="black">
                  <a:lumMod val="50000"/>
                  <a:lumOff val="50000"/>
                </a:prstClr>
              </a:solidFill>
            </a:endParaRPr>
          </a:p>
        </p:txBody>
      </p:sp>
      <p:sp>
        <p:nvSpPr>
          <p:cNvPr id="3" name="Title 2"/>
          <p:cNvSpPr>
            <a:spLocks noGrp="1"/>
          </p:cNvSpPr>
          <p:nvPr>
            <p:ph type="title"/>
          </p:nvPr>
        </p:nvSpPr>
        <p:spPr>
          <a:xfrm>
            <a:off x="457200" y="228600"/>
            <a:ext cx="8229600" cy="749808"/>
          </a:xfrm>
        </p:spPr>
        <p:txBody>
          <a:bodyPr/>
          <a:lstStyle/>
          <a:p>
            <a:r>
              <a:rPr lang="en-US" altLang="en-US" sz="4000" dirty="0">
                <a:solidFill>
                  <a:schemeClr val="tx1"/>
                </a:solidFill>
              </a:rPr>
              <a:t>Scope of Coverage</a:t>
            </a:r>
            <a:endParaRPr lang="en-US" sz="4000" dirty="0">
              <a:solidFill>
                <a:schemeClr val="tx1"/>
              </a:solidFill>
            </a:endParaRPr>
          </a:p>
        </p:txBody>
      </p:sp>
      <p:sp>
        <p:nvSpPr>
          <p:cNvPr id="4" name="Content Placeholder 3"/>
          <p:cNvSpPr>
            <a:spLocks noGrp="1"/>
          </p:cNvSpPr>
          <p:nvPr>
            <p:ph sz="quarter" idx="13"/>
          </p:nvPr>
        </p:nvSpPr>
        <p:spPr>
          <a:xfrm>
            <a:off x="304800" y="1143006"/>
            <a:ext cx="4724400" cy="4008120"/>
          </a:xfrm>
        </p:spPr>
        <p:txBody>
          <a:bodyPr>
            <a:noAutofit/>
          </a:bodyPr>
          <a:lstStyle/>
          <a:p>
            <a:r>
              <a:rPr lang="en-US" altLang="en-US" sz="2400" dirty="0">
                <a:solidFill>
                  <a:schemeClr val="tx1"/>
                </a:solidFill>
              </a:rPr>
              <a:t>T</a:t>
            </a:r>
            <a:r>
              <a:rPr lang="en-US" altLang="en-US" sz="2400" dirty="0" smtClean="0">
                <a:solidFill>
                  <a:schemeClr val="tx1"/>
                </a:solidFill>
              </a:rPr>
              <a:t>hree </a:t>
            </a:r>
            <a:r>
              <a:rPr lang="en-US" altLang="en-US" sz="2400" dirty="0">
                <a:solidFill>
                  <a:schemeClr val="tx1"/>
                </a:solidFill>
              </a:rPr>
              <a:t>forms of silica: quartz, </a:t>
            </a:r>
            <a:r>
              <a:rPr lang="en-US" altLang="en-US" sz="2400" dirty="0" err="1">
                <a:solidFill>
                  <a:schemeClr val="tx1"/>
                </a:solidFill>
              </a:rPr>
              <a:t>cristobalite</a:t>
            </a:r>
            <a:r>
              <a:rPr lang="en-US" altLang="en-US" sz="2400" dirty="0">
                <a:solidFill>
                  <a:schemeClr val="tx1"/>
                </a:solidFill>
              </a:rPr>
              <a:t> and </a:t>
            </a:r>
            <a:r>
              <a:rPr lang="en-US" altLang="en-US" sz="2400" dirty="0" err="1">
                <a:solidFill>
                  <a:schemeClr val="tx1"/>
                </a:solidFill>
              </a:rPr>
              <a:t>tridymite</a:t>
            </a:r>
            <a:endParaRPr lang="en-US" altLang="en-US" sz="2400" dirty="0">
              <a:solidFill>
                <a:schemeClr val="tx1"/>
              </a:solidFill>
            </a:endParaRPr>
          </a:p>
          <a:p>
            <a:r>
              <a:rPr lang="en-US" altLang="en-US" sz="2400" dirty="0">
                <a:solidFill>
                  <a:schemeClr val="tx1"/>
                </a:solidFill>
              </a:rPr>
              <a:t>Exposures </a:t>
            </a:r>
            <a:r>
              <a:rPr lang="en-US" altLang="en-US" sz="2400" dirty="0" smtClean="0">
                <a:solidFill>
                  <a:schemeClr val="tx1"/>
                </a:solidFill>
              </a:rPr>
              <a:t>from chipping, cutting</a:t>
            </a:r>
            <a:r>
              <a:rPr lang="en-US" altLang="en-US" sz="2400" dirty="0">
                <a:solidFill>
                  <a:schemeClr val="tx1"/>
                </a:solidFill>
              </a:rPr>
              <a:t>, sawing, drilling, </a:t>
            </a:r>
            <a:r>
              <a:rPr lang="en-US" altLang="en-US" sz="2400" dirty="0" smtClean="0">
                <a:solidFill>
                  <a:schemeClr val="tx1"/>
                </a:solidFill>
              </a:rPr>
              <a:t>grinding, sanding, and </a:t>
            </a:r>
            <a:r>
              <a:rPr lang="en-US" altLang="en-US" sz="2400" dirty="0">
                <a:solidFill>
                  <a:schemeClr val="tx1"/>
                </a:solidFill>
              </a:rPr>
              <a:t>crushing of concrete, brick, block, rock, and stone products (such as in construction operations)</a:t>
            </a:r>
          </a:p>
          <a:p>
            <a:r>
              <a:rPr lang="en-US" altLang="en-US" sz="2400" dirty="0">
                <a:solidFill>
                  <a:schemeClr val="tx1"/>
                </a:solidFill>
              </a:rPr>
              <a:t>Exposures </a:t>
            </a:r>
            <a:r>
              <a:rPr lang="en-US" altLang="en-US" sz="2400" dirty="0" smtClean="0">
                <a:solidFill>
                  <a:schemeClr val="tx1"/>
                </a:solidFill>
              </a:rPr>
              <a:t>from using </a:t>
            </a:r>
            <a:r>
              <a:rPr lang="en-US" altLang="en-US" sz="2400" dirty="0">
                <a:solidFill>
                  <a:schemeClr val="tx1"/>
                </a:solidFill>
              </a:rPr>
              <a:t>sand products (such as glass manufacturing, foundries, and sand blasting)</a:t>
            </a:r>
            <a:endParaRPr lang="en-US" sz="2400" dirty="0">
              <a:solidFill>
                <a:schemeClr val="tx1"/>
              </a:solidFill>
            </a:endParaRPr>
          </a:p>
        </p:txBody>
      </p:sp>
      <p:pic>
        <p:nvPicPr>
          <p:cNvPr id="5" name="Picture 4" descr="Q:\direct\Standards\SILICA\Rollout Materials\Images used for rollout\Others to use\cloudy jackhamme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81606" y="1143002"/>
            <a:ext cx="3377895" cy="5070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130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6205"/>
            <a:ext cx="8229600" cy="685801"/>
          </a:xfrm>
        </p:spPr>
        <p:txBody>
          <a:bodyPr/>
          <a:lstStyle/>
          <a:p>
            <a:r>
              <a:rPr lang="en-US" altLang="en-US" sz="3200" dirty="0" smtClean="0"/>
              <a:t/>
            </a:r>
            <a:br>
              <a:rPr lang="en-US" altLang="en-US" sz="3200" dirty="0" smtClean="0"/>
            </a:br>
            <a:endParaRPr lang="en-US" altLang="en-US" sz="3200" dirty="0" smtClean="0"/>
          </a:p>
        </p:txBody>
      </p:sp>
      <p:sp>
        <p:nvSpPr>
          <p:cNvPr id="10243" name="Rectangle 3"/>
          <p:cNvSpPr>
            <a:spLocks noGrp="1" noChangeArrowheads="1"/>
          </p:cNvSpPr>
          <p:nvPr>
            <p:ph sz="quarter" idx="13"/>
          </p:nvPr>
        </p:nvSpPr>
        <p:spPr>
          <a:xfrm>
            <a:off x="457200" y="457200"/>
            <a:ext cx="8229600" cy="5029200"/>
          </a:xfrm>
        </p:spPr>
        <p:txBody>
          <a:bodyPr>
            <a:normAutofit/>
          </a:bodyPr>
          <a:lstStyle/>
          <a:p>
            <a:pPr marL="0" indent="0">
              <a:spcBef>
                <a:spcPts val="600"/>
              </a:spcBef>
              <a:spcAft>
                <a:spcPts val="600"/>
              </a:spcAft>
              <a:buNone/>
            </a:pPr>
            <a:r>
              <a:rPr lang="en-US" altLang="en-US" sz="3200" b="1" dirty="0">
                <a:solidFill>
                  <a:schemeClr val="tx1"/>
                </a:solidFill>
              </a:rPr>
              <a:t>Industries and Operations with Exposures</a:t>
            </a:r>
            <a:endParaRPr lang="en-US" altLang="en-US" sz="3200" b="1" dirty="0" smtClean="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12768042"/>
              </p:ext>
            </p:extLst>
          </p:nvPr>
        </p:nvGraphicFramePr>
        <p:xfrm>
          <a:off x="533400" y="1371600"/>
          <a:ext cx="8229600" cy="4495800"/>
        </p:xfrm>
        <a:graphic>
          <a:graphicData uri="http://schemas.openxmlformats.org/drawingml/2006/table">
            <a:tbl>
              <a:tblPr firstRow="1" firstCol="1" lastRow="1" lastCol="1" bandRow="1" bandCol="1"/>
              <a:tblGrid>
                <a:gridCol w="3581400"/>
                <a:gridCol w="4648200"/>
              </a:tblGrid>
              <a:tr h="4495800">
                <a:tc>
                  <a:txBody>
                    <a:bodyPr/>
                    <a:lstStyle/>
                    <a:p>
                      <a:pPr marL="342900" marR="0" lvl="0" indent="-342900">
                        <a:spcBef>
                          <a:spcPts val="0"/>
                        </a:spcBef>
                        <a:spcAft>
                          <a:spcPts val="0"/>
                        </a:spcAft>
                        <a:buClr>
                          <a:srgbClr val="FF0000"/>
                        </a:buClr>
                        <a:buFont typeface="Wingdings"/>
                        <a:buChar char=""/>
                        <a:tabLst>
                          <a:tab pos="457200" algn="l"/>
                        </a:tabLst>
                      </a:pPr>
                      <a:r>
                        <a:rPr lang="en-US" sz="2400" dirty="0" smtClean="0">
                          <a:solidFill>
                            <a:schemeClr val="tx1"/>
                          </a:solidFill>
                          <a:effectLst/>
                          <a:latin typeface="+mn-lt"/>
                          <a:ea typeface="Times New Roman"/>
                          <a:cs typeface="Times New Roman"/>
                        </a:rPr>
                        <a:t>Construction</a:t>
                      </a:r>
                    </a:p>
                    <a:p>
                      <a:pPr marL="342900" marR="0" lvl="0" indent="-342900">
                        <a:spcBef>
                          <a:spcPts val="0"/>
                        </a:spcBef>
                        <a:spcAft>
                          <a:spcPts val="0"/>
                        </a:spcAft>
                        <a:buClr>
                          <a:srgbClr val="FF0000"/>
                        </a:buClr>
                        <a:buFont typeface="Wingdings"/>
                        <a:buChar char=""/>
                        <a:tabLst>
                          <a:tab pos="457200" algn="l"/>
                        </a:tabLst>
                      </a:pPr>
                      <a:r>
                        <a:rPr lang="en-US" sz="2400" dirty="0" smtClean="0">
                          <a:solidFill>
                            <a:schemeClr val="tx1"/>
                          </a:solidFill>
                          <a:effectLst/>
                          <a:latin typeface="+mn-lt"/>
                          <a:ea typeface="Times New Roman"/>
                          <a:cs typeface="Times New Roman"/>
                        </a:rPr>
                        <a:t>Glass </a:t>
                      </a:r>
                      <a:r>
                        <a:rPr lang="en-US" sz="2400" dirty="0">
                          <a:solidFill>
                            <a:schemeClr val="tx1"/>
                          </a:solidFill>
                          <a:effectLst/>
                          <a:latin typeface="+mn-lt"/>
                          <a:ea typeface="Times New Roman"/>
                          <a:cs typeface="Times New Roman"/>
                        </a:rPr>
                        <a:t>manufacturing</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Pottery products</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Structural clay products</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Concrete products</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Foundries</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Dental laboratories</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Paintings and coatings</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Jewelry production </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Refractory products</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Asphalt </a:t>
                      </a:r>
                      <a:r>
                        <a:rPr lang="en-US" sz="2400" dirty="0" smtClean="0">
                          <a:solidFill>
                            <a:schemeClr val="tx1"/>
                          </a:solidFill>
                          <a:effectLst/>
                          <a:latin typeface="+mn-lt"/>
                          <a:ea typeface="Times New Roman"/>
                          <a:cs typeface="Times New Roman"/>
                        </a:rPr>
                        <a:t>products</a:t>
                      </a:r>
                      <a:endParaRPr lang="en-US" sz="2400" dirty="0">
                        <a:solidFill>
                          <a:schemeClr val="tx1"/>
                        </a:solidFill>
                        <a:effectLst/>
                        <a:latin typeface="+mn-lt"/>
                        <a:ea typeface="Times New Roman"/>
                        <a:cs typeface="Times New Roman"/>
                      </a:endParaRPr>
                    </a:p>
                  </a:txBody>
                  <a:tcPr marL="68580" marR="68580" marT="0" marB="0">
                    <a:lnL>
                      <a:noFill/>
                    </a:lnL>
                    <a:lnR>
                      <a:noFill/>
                    </a:lnR>
                    <a:lnT>
                      <a:noFill/>
                    </a:lnT>
                    <a:lnB>
                      <a:noFill/>
                    </a:lnB>
                  </a:tcPr>
                </a:tc>
                <a:tc>
                  <a:txBody>
                    <a:bodyPr/>
                    <a:lstStyle/>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Landscaping</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Ready-mix concrete</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Cut stone and stone products</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Abrasive blasting in:</a:t>
                      </a:r>
                    </a:p>
                    <a:p>
                      <a:pPr marL="742950" marR="0" lvl="1" indent="-285750">
                        <a:spcBef>
                          <a:spcPts val="0"/>
                        </a:spcBef>
                        <a:spcAft>
                          <a:spcPts val="0"/>
                        </a:spcAft>
                        <a:buClr>
                          <a:srgbClr val="FF0000"/>
                        </a:buClr>
                        <a:buFont typeface="Courier New"/>
                        <a:buChar char="o"/>
                        <a:tabLst>
                          <a:tab pos="914400" algn="l"/>
                        </a:tabLst>
                      </a:pPr>
                      <a:r>
                        <a:rPr lang="en-US" sz="2300" dirty="0">
                          <a:solidFill>
                            <a:schemeClr val="tx1"/>
                          </a:solidFill>
                          <a:effectLst/>
                          <a:latin typeface="+mn-lt"/>
                          <a:ea typeface="Times New Roman"/>
                          <a:cs typeface="Times New Roman"/>
                        </a:rPr>
                        <a:t>Maritime work</a:t>
                      </a:r>
                    </a:p>
                    <a:p>
                      <a:pPr marL="742950" marR="0" lvl="1" indent="-285750">
                        <a:spcBef>
                          <a:spcPts val="0"/>
                        </a:spcBef>
                        <a:spcAft>
                          <a:spcPts val="0"/>
                        </a:spcAft>
                        <a:buClr>
                          <a:srgbClr val="FF0000"/>
                        </a:buClr>
                        <a:buFont typeface="Courier New"/>
                        <a:buChar char="o"/>
                        <a:tabLst>
                          <a:tab pos="914400" algn="l"/>
                        </a:tabLst>
                      </a:pPr>
                      <a:r>
                        <a:rPr lang="en-US" sz="2300" dirty="0">
                          <a:solidFill>
                            <a:schemeClr val="tx1"/>
                          </a:solidFill>
                          <a:effectLst/>
                          <a:latin typeface="+mn-lt"/>
                          <a:ea typeface="Times New Roman"/>
                          <a:cs typeface="Times New Roman"/>
                        </a:rPr>
                        <a:t>Construction</a:t>
                      </a:r>
                    </a:p>
                    <a:p>
                      <a:pPr marL="742950" marR="0" lvl="1" indent="-285750">
                        <a:spcBef>
                          <a:spcPts val="0"/>
                        </a:spcBef>
                        <a:spcAft>
                          <a:spcPts val="0"/>
                        </a:spcAft>
                        <a:buClr>
                          <a:srgbClr val="FF0000"/>
                        </a:buClr>
                        <a:buFont typeface="Courier New"/>
                        <a:buChar char="o"/>
                        <a:tabLst>
                          <a:tab pos="914400" algn="l"/>
                        </a:tabLst>
                      </a:pPr>
                      <a:r>
                        <a:rPr lang="en-US" sz="2300" dirty="0">
                          <a:solidFill>
                            <a:schemeClr val="tx1"/>
                          </a:solidFill>
                          <a:effectLst/>
                          <a:latin typeface="+mn-lt"/>
                          <a:ea typeface="Times New Roman"/>
                          <a:cs typeface="Times New Roman"/>
                        </a:rPr>
                        <a:t>General industry</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Refractory </a:t>
                      </a:r>
                      <a:r>
                        <a:rPr lang="en-US" sz="2400" dirty="0" smtClean="0">
                          <a:solidFill>
                            <a:schemeClr val="tx1"/>
                          </a:solidFill>
                          <a:effectLst/>
                          <a:latin typeface="+mn-lt"/>
                          <a:ea typeface="Times New Roman"/>
                          <a:cs typeface="Times New Roman"/>
                        </a:rPr>
                        <a:t>furnace</a:t>
                      </a:r>
                      <a:r>
                        <a:rPr lang="en-US" sz="2400" baseline="0" dirty="0" smtClean="0">
                          <a:solidFill>
                            <a:schemeClr val="tx1"/>
                          </a:solidFill>
                          <a:effectLst/>
                          <a:latin typeface="+mn-lt"/>
                          <a:ea typeface="Times New Roman"/>
                          <a:cs typeface="Times New Roman"/>
                        </a:rPr>
                        <a:t> </a:t>
                      </a:r>
                      <a:r>
                        <a:rPr lang="en-US" sz="2400" dirty="0" smtClean="0">
                          <a:solidFill>
                            <a:schemeClr val="tx1"/>
                          </a:solidFill>
                          <a:effectLst/>
                          <a:latin typeface="+mn-lt"/>
                          <a:ea typeface="Times New Roman"/>
                          <a:cs typeface="Times New Roman"/>
                        </a:rPr>
                        <a:t>installation </a:t>
                      </a:r>
                      <a:r>
                        <a:rPr lang="en-US" sz="2400" dirty="0">
                          <a:solidFill>
                            <a:schemeClr val="tx1"/>
                          </a:solidFill>
                          <a:effectLst/>
                          <a:latin typeface="+mn-lt"/>
                          <a:ea typeface="Times New Roman"/>
                          <a:cs typeface="Times New Roman"/>
                        </a:rPr>
                        <a:t>and repair</a:t>
                      </a:r>
                    </a:p>
                    <a:p>
                      <a:pPr marL="342900" marR="0" lvl="0" indent="-342900">
                        <a:spcBef>
                          <a:spcPts val="0"/>
                        </a:spcBef>
                        <a:spcAft>
                          <a:spcPts val="0"/>
                        </a:spcAft>
                        <a:buClr>
                          <a:srgbClr val="FF0000"/>
                        </a:buClr>
                        <a:buFont typeface="Wingdings"/>
                        <a:buChar char=""/>
                        <a:tabLst>
                          <a:tab pos="457200" algn="l"/>
                        </a:tabLst>
                      </a:pPr>
                      <a:r>
                        <a:rPr lang="en-US" sz="2400" dirty="0" smtClean="0">
                          <a:solidFill>
                            <a:schemeClr val="tx1"/>
                          </a:solidFill>
                          <a:effectLst/>
                          <a:latin typeface="+mn-lt"/>
                          <a:ea typeface="Times New Roman"/>
                          <a:cs typeface="Times New Roman"/>
                        </a:rPr>
                        <a:t>Railroads</a:t>
                      </a:r>
                      <a:endParaRPr lang="en-US" sz="2400" dirty="0">
                        <a:solidFill>
                          <a:schemeClr val="tx1"/>
                        </a:solidFill>
                        <a:effectLst/>
                        <a:latin typeface="+mn-lt"/>
                        <a:ea typeface="Times New Roman"/>
                        <a:cs typeface="Times New Roman"/>
                      </a:endParaRP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Hydraulic fracturing for gas and oil</a:t>
                      </a:r>
                    </a:p>
                  </a:txBody>
                  <a:tcPr marL="68580" marR="68580" marT="0" marB="0">
                    <a:lnL>
                      <a:noFill/>
                    </a:lnL>
                    <a:lnR>
                      <a:noFill/>
                    </a:lnR>
                    <a:lnT>
                      <a:noFill/>
                    </a:lnT>
                    <a:lnB>
                      <a:noFill/>
                    </a:lnB>
                  </a:tcPr>
                </a:tc>
              </a:tr>
            </a:tbl>
          </a:graphicData>
        </a:graphic>
      </p:graphicFrame>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21</a:t>
            </a:fld>
            <a:endParaRPr lang="en-US">
              <a:solidFill>
                <a:prstClr val="black">
                  <a:lumMod val="50000"/>
                  <a:lumOff val="50000"/>
                </a:prst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4000" dirty="0" smtClean="0">
                <a:solidFill>
                  <a:schemeClr val="tx1"/>
                </a:solidFill>
              </a:rPr>
              <a:t>Workers and Industries Affected</a:t>
            </a:r>
          </a:p>
        </p:txBody>
      </p:sp>
      <p:sp>
        <p:nvSpPr>
          <p:cNvPr id="5123" name="Rectangle 3"/>
          <p:cNvSpPr>
            <a:spLocks noGrp="1" noChangeArrowheads="1"/>
          </p:cNvSpPr>
          <p:nvPr>
            <p:ph sz="quarter" idx="13"/>
          </p:nvPr>
        </p:nvSpPr>
        <p:spPr>
          <a:xfrm>
            <a:off x="1295400" y="1752605"/>
            <a:ext cx="6553200" cy="3703321"/>
          </a:xfrm>
        </p:spPr>
        <p:txBody>
          <a:bodyPr>
            <a:normAutofit/>
          </a:bodyPr>
          <a:lstStyle/>
          <a:p>
            <a:pPr eaLnBrk="1" hangingPunct="1"/>
            <a:r>
              <a:rPr lang="en-US" altLang="en-US" sz="3200" dirty="0" smtClean="0">
                <a:solidFill>
                  <a:schemeClr val="tx1"/>
                </a:solidFill>
              </a:rPr>
              <a:t>2.3 million workers:  </a:t>
            </a:r>
          </a:p>
          <a:p>
            <a:pPr lvl="1" eaLnBrk="1" hangingPunct="1">
              <a:buFont typeface="Arial" panose="020B0604020202020204" pitchFamily="34" charset="0"/>
              <a:buChar char="•"/>
            </a:pPr>
            <a:r>
              <a:rPr lang="en-US" altLang="en-US" sz="3200" dirty="0" smtClean="0">
                <a:solidFill>
                  <a:schemeClr val="tx1"/>
                </a:solidFill>
              </a:rPr>
              <a:t>Construction:	2 million</a:t>
            </a:r>
          </a:p>
          <a:p>
            <a:pPr lvl="1" eaLnBrk="1" hangingPunct="1">
              <a:buFont typeface="Arial" panose="020B0604020202020204" pitchFamily="34" charset="0"/>
              <a:buChar char="•"/>
            </a:pPr>
            <a:r>
              <a:rPr lang="en-US" altLang="en-US" sz="3200" dirty="0" smtClean="0">
                <a:solidFill>
                  <a:schemeClr val="tx1"/>
                </a:solidFill>
              </a:rPr>
              <a:t>GI/Maritime:	 300,000</a:t>
            </a:r>
          </a:p>
          <a:p>
            <a:pPr eaLnBrk="1" hangingPunct="1"/>
            <a:r>
              <a:rPr lang="en-US" altLang="en-US" sz="3200" dirty="0" smtClean="0">
                <a:solidFill>
                  <a:schemeClr val="tx1"/>
                </a:solidFill>
              </a:rPr>
              <a:t>676,000 establishments</a:t>
            </a:r>
          </a:p>
          <a:p>
            <a:pPr lvl="1" eaLnBrk="1" hangingPunct="1">
              <a:buFont typeface="Arial" panose="020B0604020202020204" pitchFamily="34" charset="0"/>
              <a:buChar char="•"/>
            </a:pPr>
            <a:r>
              <a:rPr lang="en-US" altLang="en-US" sz="3200" dirty="0" smtClean="0">
                <a:solidFill>
                  <a:schemeClr val="tx1"/>
                </a:solidFill>
              </a:rPr>
              <a:t>Construction:   	  600,000</a:t>
            </a:r>
          </a:p>
          <a:p>
            <a:pPr lvl="1" eaLnBrk="1" hangingPunct="1">
              <a:buFont typeface="Arial" panose="020B0604020202020204" pitchFamily="34" charset="0"/>
              <a:buChar char="•"/>
            </a:pPr>
            <a:r>
              <a:rPr lang="en-US" altLang="en-US" sz="3200" dirty="0" smtClean="0">
                <a:solidFill>
                  <a:schemeClr val="tx1"/>
                </a:solidFill>
              </a:rPr>
              <a:t>GI/Maritime:</a:t>
            </a:r>
            <a:r>
              <a:rPr lang="en-US" altLang="en-US" sz="3200" dirty="0">
                <a:solidFill>
                  <a:schemeClr val="tx1"/>
                </a:solidFill>
              </a:rPr>
              <a:t>	 </a:t>
            </a:r>
            <a:r>
              <a:rPr lang="en-US" altLang="en-US" sz="3200" dirty="0" smtClean="0">
                <a:solidFill>
                  <a:schemeClr val="tx1"/>
                </a:solidFill>
              </a:rPr>
              <a:t>  76,000</a:t>
            </a: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22</a:t>
            </a:fld>
            <a:endParaRPr lang="en-US">
              <a:solidFill>
                <a:prstClr val="black">
                  <a:lumMod val="50000"/>
                  <a:lumOff val="50000"/>
                </a:prstClr>
              </a:solidFill>
            </a:endParaRPr>
          </a:p>
        </p:txBody>
      </p:sp>
    </p:spTree>
    <p:extLst>
      <p:ext uri="{BB962C8B-B14F-4D97-AF65-F5344CB8AC3E}">
        <p14:creationId xmlns:p14="http://schemas.microsoft.com/office/powerpoint/2010/main" val="2602376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Silica</a:t>
            </a:r>
            <a:endParaRPr lang="en-US" dirty="0"/>
          </a:p>
        </p:txBody>
      </p:sp>
      <p:sp>
        <p:nvSpPr>
          <p:cNvPr id="3" name="Content Placeholder 2"/>
          <p:cNvSpPr>
            <a:spLocks noGrp="1"/>
          </p:cNvSpPr>
          <p:nvPr>
            <p:ph sz="quarter" idx="13"/>
          </p:nvPr>
        </p:nvSpPr>
        <p:spPr>
          <a:xfrm>
            <a:off x="1066800" y="1981200"/>
            <a:ext cx="6400800" cy="3474720"/>
          </a:xfrm>
        </p:spPr>
        <p:txBody>
          <a:bodyPr/>
          <a:lstStyle/>
          <a:p>
            <a:pPr marL="45720" indent="0">
              <a:buNone/>
            </a:pPr>
            <a:r>
              <a:rPr lang="en-US" sz="2800" dirty="0" smtClean="0"/>
              <a:t>Look at 3 rules:</a:t>
            </a:r>
          </a:p>
          <a:p>
            <a:r>
              <a:rPr lang="en-US" sz="2800" dirty="0" smtClean="0"/>
              <a:t>Silica standard</a:t>
            </a:r>
          </a:p>
          <a:p>
            <a:r>
              <a:rPr lang="en-US" sz="2800" dirty="0" smtClean="0"/>
              <a:t>Respiratory Protection standard</a:t>
            </a:r>
          </a:p>
          <a:p>
            <a:r>
              <a:rPr lang="en-US" sz="2800" dirty="0" smtClean="0"/>
              <a:t>Hazard Communication standard</a:t>
            </a:r>
            <a:endParaRPr lang="en-US" sz="2800" dirty="0"/>
          </a:p>
        </p:txBody>
      </p:sp>
      <p:sp>
        <p:nvSpPr>
          <p:cNvPr id="4" name="Slide Number Placeholder 3"/>
          <p:cNvSpPr>
            <a:spLocks noGrp="1"/>
          </p:cNvSpPr>
          <p:nvPr>
            <p:ph type="sldNum" sz="quarter" idx="4294967295"/>
          </p:nvPr>
        </p:nvSpPr>
        <p:spPr>
          <a:xfrm>
            <a:off x="7848600" y="6172200"/>
            <a:ext cx="1828800" cy="365125"/>
          </a:xfrm>
          <a:prstGeom prst="rect">
            <a:avLst/>
          </a:prstGeom>
        </p:spPr>
        <p:txBody>
          <a:bodyPr/>
          <a:lstStyle/>
          <a:p>
            <a:pPr>
              <a:defRPr/>
            </a:pPr>
            <a:fld id="{BF68CC62-757B-4AB0-965E-D75C80477FBD}" type="slidenum">
              <a:rPr lang="en-US" smtClean="0"/>
              <a:pPr>
                <a:defRPr/>
              </a:pPr>
              <a:t>23</a:t>
            </a:fld>
            <a:endParaRPr lang="en-US" dirty="0"/>
          </a:p>
        </p:txBody>
      </p:sp>
      <p:pic>
        <p:nvPicPr>
          <p:cNvPr id="5"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43800" y="152400"/>
            <a:ext cx="1401257" cy="147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539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24</a:t>
            </a:fld>
            <a:endParaRPr lang="en-US">
              <a:solidFill>
                <a:prstClr val="black">
                  <a:lumMod val="50000"/>
                  <a:lumOff val="50000"/>
                </a:prstClr>
              </a:solidFill>
            </a:endParaRPr>
          </a:p>
        </p:txBody>
      </p:sp>
      <p:sp>
        <p:nvSpPr>
          <p:cNvPr id="3" name="Title 2"/>
          <p:cNvSpPr>
            <a:spLocks noGrp="1"/>
          </p:cNvSpPr>
          <p:nvPr>
            <p:ph type="title"/>
          </p:nvPr>
        </p:nvSpPr>
        <p:spPr/>
        <p:txBody>
          <a:bodyPr/>
          <a:lstStyle/>
          <a:p>
            <a:r>
              <a:rPr lang="en-US" altLang="en-US" sz="4000" dirty="0" err="1" smtClean="0">
                <a:solidFill>
                  <a:schemeClr val="tx1"/>
                </a:solidFill>
              </a:rPr>
              <a:t>Respirable</a:t>
            </a:r>
            <a:r>
              <a:rPr lang="en-US" altLang="en-US" sz="4000" dirty="0" smtClean="0">
                <a:solidFill>
                  <a:schemeClr val="tx1"/>
                </a:solidFill>
              </a:rPr>
              <a:t> Crystalline Silica Rule</a:t>
            </a:r>
            <a:endParaRPr lang="en-US" sz="4000" dirty="0">
              <a:solidFill>
                <a:schemeClr val="tx1"/>
              </a:solidFill>
            </a:endParaRPr>
          </a:p>
        </p:txBody>
      </p:sp>
      <p:sp>
        <p:nvSpPr>
          <p:cNvPr id="4" name="Content Placeholder 3"/>
          <p:cNvSpPr>
            <a:spLocks noGrp="1"/>
          </p:cNvSpPr>
          <p:nvPr>
            <p:ph sz="quarter" idx="13"/>
          </p:nvPr>
        </p:nvSpPr>
        <p:spPr>
          <a:xfrm>
            <a:off x="1219200" y="1752600"/>
            <a:ext cx="6400800" cy="3474720"/>
          </a:xfrm>
        </p:spPr>
        <p:txBody>
          <a:bodyPr>
            <a:normAutofit lnSpcReduction="10000"/>
          </a:bodyPr>
          <a:lstStyle/>
          <a:p>
            <a:r>
              <a:rPr lang="en-US" altLang="en-US" sz="3200" dirty="0">
                <a:solidFill>
                  <a:schemeClr val="tx1"/>
                </a:solidFill>
              </a:rPr>
              <a:t>Two </a:t>
            </a:r>
            <a:r>
              <a:rPr lang="en-US" altLang="en-US" sz="3200" dirty="0" smtClean="0">
                <a:solidFill>
                  <a:schemeClr val="tx1"/>
                </a:solidFill>
              </a:rPr>
              <a:t>standards</a:t>
            </a:r>
            <a:r>
              <a:rPr lang="en-US" altLang="en-US" sz="3200" dirty="0">
                <a:solidFill>
                  <a:schemeClr val="tx1"/>
                </a:solidFill>
              </a:rPr>
              <a:t>:</a:t>
            </a:r>
          </a:p>
          <a:p>
            <a:pPr lvl="1">
              <a:buFont typeface="Arial" panose="020B0604020202020204" pitchFamily="34" charset="0"/>
              <a:buChar char="•"/>
            </a:pPr>
            <a:r>
              <a:rPr lang="en-US" altLang="en-US" sz="2800" dirty="0">
                <a:solidFill>
                  <a:schemeClr val="tx1"/>
                </a:solidFill>
              </a:rPr>
              <a:t>One for </a:t>
            </a:r>
            <a:r>
              <a:rPr lang="en-US" altLang="en-US" sz="2800" dirty="0" smtClean="0">
                <a:solidFill>
                  <a:schemeClr val="tx1"/>
                </a:solidFill>
              </a:rPr>
              <a:t>general </a:t>
            </a:r>
            <a:r>
              <a:rPr lang="en-US" altLang="en-US" sz="2800" dirty="0">
                <a:solidFill>
                  <a:schemeClr val="tx1"/>
                </a:solidFill>
              </a:rPr>
              <a:t>i</a:t>
            </a:r>
            <a:r>
              <a:rPr lang="en-US" altLang="en-US" sz="2800" dirty="0" smtClean="0">
                <a:solidFill>
                  <a:schemeClr val="tx1"/>
                </a:solidFill>
              </a:rPr>
              <a:t>ndustry </a:t>
            </a:r>
            <a:r>
              <a:rPr lang="en-US" altLang="en-US" sz="2800" dirty="0">
                <a:solidFill>
                  <a:schemeClr val="tx1"/>
                </a:solidFill>
              </a:rPr>
              <a:t>and </a:t>
            </a:r>
            <a:r>
              <a:rPr lang="en-US" altLang="en-US" sz="2800" dirty="0" smtClean="0">
                <a:solidFill>
                  <a:schemeClr val="tx1"/>
                </a:solidFill>
              </a:rPr>
              <a:t>maritime</a:t>
            </a:r>
            <a:endParaRPr lang="en-US" altLang="en-US" sz="2800" dirty="0">
              <a:solidFill>
                <a:schemeClr val="tx1"/>
              </a:solidFill>
            </a:endParaRPr>
          </a:p>
          <a:p>
            <a:pPr lvl="1">
              <a:buFont typeface="Arial" panose="020B0604020202020204" pitchFamily="34" charset="0"/>
              <a:buChar char="•"/>
            </a:pPr>
            <a:r>
              <a:rPr lang="en-US" altLang="en-US" sz="2800" dirty="0">
                <a:solidFill>
                  <a:schemeClr val="tx1"/>
                </a:solidFill>
              </a:rPr>
              <a:t>One for </a:t>
            </a:r>
            <a:r>
              <a:rPr lang="en-US" altLang="en-US" sz="2800" dirty="0" smtClean="0">
                <a:solidFill>
                  <a:schemeClr val="tx1"/>
                </a:solidFill>
              </a:rPr>
              <a:t>construction</a:t>
            </a:r>
            <a:endParaRPr lang="en-US" altLang="en-US" sz="2800" dirty="0">
              <a:solidFill>
                <a:schemeClr val="tx1"/>
              </a:solidFill>
            </a:endParaRPr>
          </a:p>
          <a:p>
            <a:r>
              <a:rPr lang="en-US" altLang="en-US" sz="3200" dirty="0">
                <a:solidFill>
                  <a:schemeClr val="tx1"/>
                </a:solidFill>
              </a:rPr>
              <a:t>Similar to other OSHA health </a:t>
            </a:r>
            <a:r>
              <a:rPr lang="en-US" altLang="en-US" sz="3200" dirty="0" smtClean="0">
                <a:solidFill>
                  <a:schemeClr val="tx1"/>
                </a:solidFill>
              </a:rPr>
              <a:t>standards and </a:t>
            </a:r>
            <a:r>
              <a:rPr lang="en-US" altLang="en-US" sz="3200" dirty="0">
                <a:solidFill>
                  <a:schemeClr val="tx1"/>
                </a:solidFill>
              </a:rPr>
              <a:t>ASTM consensus </a:t>
            </a:r>
            <a:r>
              <a:rPr lang="en-US" altLang="en-US" sz="3200" dirty="0" smtClean="0">
                <a:solidFill>
                  <a:schemeClr val="tx1"/>
                </a:solidFill>
              </a:rPr>
              <a:t>standards</a:t>
            </a:r>
            <a:endParaRPr lang="en-US" sz="3200" dirty="0">
              <a:solidFill>
                <a:schemeClr val="tx1"/>
              </a:solidFill>
            </a:endParaRPr>
          </a:p>
        </p:txBody>
      </p:sp>
    </p:spTree>
    <p:extLst>
      <p:ext uri="{BB962C8B-B14F-4D97-AF65-F5344CB8AC3E}">
        <p14:creationId xmlns:p14="http://schemas.microsoft.com/office/powerpoint/2010/main" val="2517487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4"/>
            <a:ext cx="8229600" cy="1066795"/>
          </a:xfrm>
        </p:spPr>
        <p:txBody>
          <a:bodyPr/>
          <a:lstStyle/>
          <a:p>
            <a:r>
              <a:rPr lang="en-US" altLang="en-US" sz="3200" dirty="0" smtClean="0">
                <a:solidFill>
                  <a:srgbClr val="008000"/>
                </a:solidFill>
              </a:rPr>
              <a:t>General Industry/Maritime Standard:</a:t>
            </a:r>
            <a:r>
              <a:rPr lang="en-US" sz="3200" b="0" dirty="0">
                <a:solidFill>
                  <a:srgbClr val="008000"/>
                </a:solidFill>
              </a:rPr>
              <a:t/>
            </a:r>
            <a:br>
              <a:rPr lang="en-US" sz="3200" b="0" dirty="0">
                <a:solidFill>
                  <a:srgbClr val="008000"/>
                </a:solidFill>
              </a:rPr>
            </a:br>
            <a:r>
              <a:rPr lang="en-US" sz="3200" b="0" dirty="0">
                <a:solidFill>
                  <a:srgbClr val="008000"/>
                </a:solidFill>
              </a:rPr>
              <a:t> </a:t>
            </a:r>
            <a:r>
              <a:rPr lang="en-US" sz="3200" dirty="0">
                <a:solidFill>
                  <a:srgbClr val="008000"/>
                </a:solidFill>
              </a:rPr>
              <a:t>§1910.1053 </a:t>
            </a:r>
            <a:r>
              <a:rPr lang="en-US" sz="3200" dirty="0" err="1">
                <a:solidFill>
                  <a:srgbClr val="008000"/>
                </a:solidFill>
              </a:rPr>
              <a:t>Respirable</a:t>
            </a:r>
            <a:r>
              <a:rPr lang="en-US" sz="3200" dirty="0">
                <a:solidFill>
                  <a:srgbClr val="008000"/>
                </a:solidFill>
              </a:rPr>
              <a:t> crystalline silica </a:t>
            </a:r>
            <a:r>
              <a:rPr lang="en-US" altLang="en-US" sz="3200" dirty="0" smtClean="0">
                <a:solidFill>
                  <a:srgbClr val="008000"/>
                </a:solidFill>
              </a:rPr>
              <a:t>  </a:t>
            </a:r>
          </a:p>
        </p:txBody>
      </p:sp>
      <p:sp>
        <p:nvSpPr>
          <p:cNvPr id="8195" name="Rectangle 3"/>
          <p:cNvSpPr>
            <a:spLocks noGrp="1" noChangeArrowheads="1"/>
          </p:cNvSpPr>
          <p:nvPr>
            <p:ph sz="quarter" idx="13"/>
          </p:nvPr>
        </p:nvSpPr>
        <p:spPr>
          <a:xfrm>
            <a:off x="1828800" y="1295400"/>
            <a:ext cx="6096000" cy="5486400"/>
          </a:xfrm>
        </p:spPr>
        <p:txBody>
          <a:bodyPr>
            <a:normAutofit fontScale="85000" lnSpcReduction="20000"/>
          </a:bodyPr>
          <a:lstStyle/>
          <a:p>
            <a:pPr marL="560070" indent="-514350">
              <a:spcBef>
                <a:spcPts val="600"/>
              </a:spcBef>
              <a:buClrTx/>
              <a:buSzPct val="90000"/>
              <a:buFont typeface="+mj-lt"/>
              <a:buAutoNum type="alphaLcParenR"/>
            </a:pPr>
            <a:r>
              <a:rPr lang="en-US" altLang="en-US" sz="2600" dirty="0" smtClean="0">
                <a:solidFill>
                  <a:schemeClr val="tx1"/>
                </a:solidFill>
              </a:rPr>
              <a:t>Scope</a:t>
            </a:r>
            <a:endParaRPr lang="en-US" altLang="en-US" sz="2600" dirty="0">
              <a:solidFill>
                <a:schemeClr val="tx1"/>
              </a:solidFill>
            </a:endParaRPr>
          </a:p>
          <a:p>
            <a:pPr marL="560070" indent="-514350">
              <a:spcBef>
                <a:spcPts val="600"/>
              </a:spcBef>
              <a:buClrTx/>
              <a:buSzPct val="90000"/>
              <a:buFont typeface="+mj-lt"/>
              <a:buAutoNum type="alphaLcParenR"/>
            </a:pPr>
            <a:r>
              <a:rPr lang="en-US" altLang="en-US" sz="2600" dirty="0" smtClean="0">
                <a:solidFill>
                  <a:schemeClr val="tx1"/>
                </a:solidFill>
              </a:rPr>
              <a:t>Definitions</a:t>
            </a:r>
            <a:endParaRPr lang="en-US" altLang="en-US" sz="2600" dirty="0">
              <a:solidFill>
                <a:schemeClr val="tx1"/>
              </a:solidFill>
            </a:endParaRPr>
          </a:p>
          <a:p>
            <a:pPr marL="560070" indent="-514350" eaLnBrk="1" hangingPunct="1">
              <a:spcBef>
                <a:spcPts val="600"/>
              </a:spcBef>
              <a:buClrTx/>
              <a:buSzPct val="90000"/>
              <a:buFont typeface="+mj-lt"/>
              <a:buAutoNum type="alphaLcParenR"/>
            </a:pPr>
            <a:r>
              <a:rPr lang="en-US" altLang="en-US" sz="2600" dirty="0" smtClean="0">
                <a:solidFill>
                  <a:schemeClr val="tx1"/>
                </a:solidFill>
              </a:rPr>
              <a:t>Permissible exposure limit (PEL)</a:t>
            </a:r>
          </a:p>
          <a:p>
            <a:pPr marL="560070" indent="-514350" eaLnBrk="1" hangingPunct="1">
              <a:spcBef>
                <a:spcPts val="600"/>
              </a:spcBef>
              <a:buClrTx/>
              <a:buSzPct val="90000"/>
              <a:buFont typeface="+mj-lt"/>
              <a:buAutoNum type="alphaLcParenR"/>
            </a:pPr>
            <a:r>
              <a:rPr lang="en-US" altLang="en-US" sz="2600" dirty="0" smtClean="0">
                <a:solidFill>
                  <a:schemeClr val="tx1"/>
                </a:solidFill>
              </a:rPr>
              <a:t>Exposure assessment</a:t>
            </a:r>
          </a:p>
          <a:p>
            <a:pPr marL="560070" indent="-514350" eaLnBrk="1" hangingPunct="1">
              <a:spcBef>
                <a:spcPts val="600"/>
              </a:spcBef>
              <a:buClrTx/>
              <a:buSzPct val="90000"/>
              <a:buFont typeface="+mj-lt"/>
              <a:buAutoNum type="alphaLcParenR"/>
            </a:pPr>
            <a:r>
              <a:rPr lang="en-US" altLang="en-US" sz="2600" dirty="0" smtClean="0">
                <a:solidFill>
                  <a:schemeClr val="tx1"/>
                </a:solidFill>
              </a:rPr>
              <a:t>Regulated areas</a:t>
            </a:r>
          </a:p>
          <a:p>
            <a:pPr marL="560070" indent="-514350" eaLnBrk="1" hangingPunct="1">
              <a:spcBef>
                <a:spcPts val="600"/>
              </a:spcBef>
              <a:buClrTx/>
              <a:buSzPct val="90000"/>
              <a:buFont typeface="+mj-lt"/>
              <a:buAutoNum type="alphaLcParenR"/>
            </a:pPr>
            <a:r>
              <a:rPr lang="en-US" altLang="en-US" sz="2600" dirty="0" smtClean="0">
                <a:solidFill>
                  <a:schemeClr val="tx1"/>
                </a:solidFill>
              </a:rPr>
              <a:t>Methods of compliance</a:t>
            </a:r>
          </a:p>
          <a:p>
            <a:pPr marL="880110" lvl="1" indent="-514350">
              <a:spcBef>
                <a:spcPts val="600"/>
              </a:spcBef>
              <a:buClrTx/>
              <a:buSzPct val="90000"/>
              <a:buFont typeface="+mj-lt"/>
              <a:buAutoNum type="arabicParenR"/>
            </a:pPr>
            <a:r>
              <a:rPr lang="en-US" altLang="en-US" sz="2600" dirty="0" smtClean="0">
                <a:solidFill>
                  <a:schemeClr val="tx1"/>
                </a:solidFill>
              </a:rPr>
              <a:t>Engineering and work practice controls</a:t>
            </a:r>
          </a:p>
          <a:p>
            <a:pPr marL="880110" lvl="1" indent="-514350">
              <a:spcBef>
                <a:spcPts val="600"/>
              </a:spcBef>
              <a:buClrTx/>
              <a:buSzPct val="90000"/>
              <a:buFont typeface="+mj-lt"/>
              <a:buAutoNum type="arabicParenR"/>
            </a:pPr>
            <a:r>
              <a:rPr lang="en-US" altLang="en-US" sz="2600" dirty="0" smtClean="0">
                <a:solidFill>
                  <a:schemeClr val="tx1"/>
                </a:solidFill>
              </a:rPr>
              <a:t>Written exposure control plan</a:t>
            </a:r>
          </a:p>
          <a:p>
            <a:pPr marL="560070" indent="-514350" eaLnBrk="1" hangingPunct="1">
              <a:spcBef>
                <a:spcPts val="600"/>
              </a:spcBef>
              <a:buClrTx/>
              <a:buSzPct val="90000"/>
              <a:buFont typeface="+mj-lt"/>
              <a:buAutoNum type="alphaLcParenR"/>
            </a:pPr>
            <a:r>
              <a:rPr lang="en-US" altLang="en-US" sz="2600" dirty="0" smtClean="0">
                <a:solidFill>
                  <a:schemeClr val="tx1"/>
                </a:solidFill>
              </a:rPr>
              <a:t>Respiratory protection</a:t>
            </a:r>
          </a:p>
          <a:p>
            <a:pPr marL="560070" indent="-514350" eaLnBrk="1" hangingPunct="1">
              <a:spcBef>
                <a:spcPts val="600"/>
              </a:spcBef>
              <a:buClrTx/>
              <a:buSzPct val="90000"/>
              <a:buFont typeface="+mj-lt"/>
              <a:buAutoNum type="alphaLcParenR"/>
            </a:pPr>
            <a:r>
              <a:rPr lang="en-US" altLang="en-US" sz="2600" dirty="0" smtClean="0">
                <a:solidFill>
                  <a:schemeClr val="tx1"/>
                </a:solidFill>
              </a:rPr>
              <a:t>Housekeeping</a:t>
            </a:r>
          </a:p>
          <a:p>
            <a:pPr marL="560070" indent="-514350" eaLnBrk="1" hangingPunct="1">
              <a:spcBef>
                <a:spcPts val="600"/>
              </a:spcBef>
              <a:buClrTx/>
              <a:buSzPct val="90000"/>
              <a:buFont typeface="+mj-lt"/>
              <a:buAutoNum type="alphaLcParenR"/>
            </a:pPr>
            <a:r>
              <a:rPr lang="en-US" altLang="en-US" sz="2600" dirty="0" smtClean="0">
                <a:solidFill>
                  <a:schemeClr val="tx1"/>
                </a:solidFill>
              </a:rPr>
              <a:t>Medical surveillance </a:t>
            </a:r>
          </a:p>
          <a:p>
            <a:pPr marL="560070" indent="-514350" eaLnBrk="1" hangingPunct="1">
              <a:spcBef>
                <a:spcPts val="600"/>
              </a:spcBef>
              <a:buClrTx/>
              <a:buSzPct val="90000"/>
              <a:buFont typeface="+mj-lt"/>
              <a:buAutoNum type="alphaLcParenR"/>
            </a:pPr>
            <a:r>
              <a:rPr lang="en-US" altLang="en-US" sz="2600" dirty="0" smtClean="0">
                <a:solidFill>
                  <a:schemeClr val="tx1"/>
                </a:solidFill>
              </a:rPr>
              <a:t>Communication of silica </a:t>
            </a:r>
            <a:r>
              <a:rPr lang="en-US" altLang="en-US" sz="2600" dirty="0">
                <a:solidFill>
                  <a:schemeClr val="tx1"/>
                </a:solidFill>
              </a:rPr>
              <a:t>h</a:t>
            </a:r>
            <a:r>
              <a:rPr lang="en-US" altLang="en-US" sz="2600" dirty="0" smtClean="0">
                <a:solidFill>
                  <a:schemeClr val="tx1"/>
                </a:solidFill>
              </a:rPr>
              <a:t>azards </a:t>
            </a:r>
          </a:p>
          <a:p>
            <a:pPr marL="560070" indent="-514350" eaLnBrk="1" hangingPunct="1">
              <a:spcBef>
                <a:spcPts val="600"/>
              </a:spcBef>
              <a:buClrTx/>
              <a:buSzPct val="90000"/>
              <a:buFont typeface="+mj-lt"/>
              <a:buAutoNum type="alphaLcParenR"/>
            </a:pPr>
            <a:r>
              <a:rPr lang="en-US" altLang="en-US" sz="2600" dirty="0" smtClean="0">
                <a:solidFill>
                  <a:schemeClr val="tx1"/>
                </a:solidFill>
              </a:rPr>
              <a:t>Recordkeeping</a:t>
            </a:r>
          </a:p>
          <a:p>
            <a:pPr marL="560070" indent="-514350" eaLnBrk="1" hangingPunct="1">
              <a:spcBef>
                <a:spcPts val="600"/>
              </a:spcBef>
              <a:buClrTx/>
              <a:buSzPct val="90000"/>
              <a:buFont typeface="+mj-lt"/>
              <a:buAutoNum type="alphaLcParenR"/>
            </a:pPr>
            <a:r>
              <a:rPr lang="en-US" altLang="en-US" sz="2600" dirty="0" smtClean="0">
                <a:solidFill>
                  <a:schemeClr val="tx1"/>
                </a:solidFill>
              </a:rPr>
              <a:t>Dates</a:t>
            </a:r>
          </a:p>
          <a:p>
            <a:pPr marL="45720" indent="0" eaLnBrk="1" hangingPunct="1">
              <a:spcBef>
                <a:spcPts val="600"/>
              </a:spcBef>
              <a:buNone/>
            </a:pPr>
            <a:endParaRPr lang="en-US" altLang="en-US" sz="2400" dirty="0" smtClean="0">
              <a:solidFill>
                <a:schemeClr val="tx1"/>
              </a:solidFill>
            </a:endParaRP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25</a:t>
            </a:fld>
            <a:endParaRPr lang="en-US">
              <a:solidFill>
                <a:prstClr val="black">
                  <a:lumMod val="50000"/>
                  <a:lumOff val="50000"/>
                </a:prstClr>
              </a:solidFill>
            </a:endParaRPr>
          </a:p>
        </p:txBody>
      </p:sp>
    </p:spTree>
    <p:extLst>
      <p:ext uri="{BB962C8B-B14F-4D97-AF65-F5344CB8AC3E}">
        <p14:creationId xmlns:p14="http://schemas.microsoft.com/office/powerpoint/2010/main" val="2629126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26</a:t>
            </a:fld>
            <a:endParaRPr lang="en-US">
              <a:solidFill>
                <a:prstClr val="black">
                  <a:lumMod val="50000"/>
                  <a:lumOff val="50000"/>
                </a:prstClr>
              </a:solidFill>
            </a:endParaRPr>
          </a:p>
        </p:txBody>
      </p:sp>
      <p:sp>
        <p:nvSpPr>
          <p:cNvPr id="3" name="Title 2"/>
          <p:cNvSpPr>
            <a:spLocks noGrp="1"/>
          </p:cNvSpPr>
          <p:nvPr>
            <p:ph type="title"/>
          </p:nvPr>
        </p:nvSpPr>
        <p:spPr>
          <a:xfrm>
            <a:off x="228600" y="152400"/>
            <a:ext cx="8839200" cy="990600"/>
          </a:xfrm>
        </p:spPr>
        <p:txBody>
          <a:bodyPr/>
          <a:lstStyle/>
          <a:p>
            <a:pPr algn="l"/>
            <a:r>
              <a:rPr lang="en-US" sz="3200" dirty="0" smtClean="0">
                <a:ln>
                  <a:solidFill>
                    <a:schemeClr val="accent1"/>
                  </a:solidFill>
                </a:ln>
                <a:solidFill>
                  <a:srgbClr val="FFFF00"/>
                </a:solidFill>
              </a:rPr>
              <a:t>	Construction:  					§</a:t>
            </a:r>
            <a:r>
              <a:rPr lang="en-US" sz="3200" dirty="0">
                <a:ln>
                  <a:solidFill>
                    <a:schemeClr val="accent1"/>
                  </a:solidFill>
                </a:ln>
                <a:solidFill>
                  <a:srgbClr val="FFFF00"/>
                </a:solidFill>
              </a:rPr>
              <a:t>1926.1153 </a:t>
            </a:r>
            <a:r>
              <a:rPr lang="en-US" sz="3200" dirty="0" err="1">
                <a:ln>
                  <a:solidFill>
                    <a:schemeClr val="accent1"/>
                  </a:solidFill>
                </a:ln>
                <a:solidFill>
                  <a:srgbClr val="FFFF00"/>
                </a:solidFill>
              </a:rPr>
              <a:t>Respirable</a:t>
            </a:r>
            <a:r>
              <a:rPr lang="en-US" sz="3200" dirty="0">
                <a:ln>
                  <a:solidFill>
                    <a:schemeClr val="accent1"/>
                  </a:solidFill>
                </a:ln>
                <a:solidFill>
                  <a:srgbClr val="FFFF00"/>
                </a:solidFill>
              </a:rPr>
              <a:t> </a:t>
            </a:r>
            <a:r>
              <a:rPr lang="en-US" sz="3200" dirty="0" smtClean="0">
                <a:ln>
                  <a:solidFill>
                    <a:schemeClr val="accent1"/>
                  </a:solidFill>
                </a:ln>
                <a:solidFill>
                  <a:srgbClr val="FFFF00"/>
                </a:solidFill>
              </a:rPr>
              <a:t>crystalline silica</a:t>
            </a:r>
            <a:r>
              <a:rPr lang="en-US" sz="3200" dirty="0">
                <a:ln>
                  <a:solidFill>
                    <a:schemeClr val="accent1"/>
                  </a:solidFill>
                </a:ln>
                <a:solidFill>
                  <a:srgbClr val="FFFF00"/>
                </a:solidFill>
              </a:rPr>
              <a:t>. </a:t>
            </a:r>
          </a:p>
        </p:txBody>
      </p:sp>
      <p:sp>
        <p:nvSpPr>
          <p:cNvPr id="5" name="Rectangle 3"/>
          <p:cNvSpPr>
            <a:spLocks noGrp="1" noChangeArrowheads="1"/>
          </p:cNvSpPr>
          <p:nvPr>
            <p:ph sz="quarter" idx="13"/>
          </p:nvPr>
        </p:nvSpPr>
        <p:spPr>
          <a:xfrm>
            <a:off x="1828800" y="1219200"/>
            <a:ext cx="6400800" cy="5334000"/>
          </a:xfrm>
        </p:spPr>
        <p:txBody>
          <a:bodyPr>
            <a:noAutofit/>
          </a:bodyPr>
          <a:lstStyle/>
          <a:p>
            <a:pPr>
              <a:lnSpc>
                <a:spcPct val="80000"/>
              </a:lnSpc>
              <a:spcBef>
                <a:spcPts val="600"/>
              </a:spcBef>
              <a:buClr>
                <a:srgbClr val="000000"/>
              </a:buClr>
              <a:buSzPct val="90000"/>
              <a:buFont typeface="+mj-lt"/>
              <a:buAutoNum type="alphaLcParenR"/>
            </a:pPr>
            <a:r>
              <a:rPr lang="en-US" altLang="en-US" dirty="0">
                <a:solidFill>
                  <a:srgbClr val="000000"/>
                </a:solidFill>
              </a:rPr>
              <a:t>Scope</a:t>
            </a:r>
          </a:p>
          <a:p>
            <a:pPr>
              <a:lnSpc>
                <a:spcPct val="80000"/>
              </a:lnSpc>
              <a:spcBef>
                <a:spcPts val="600"/>
              </a:spcBef>
              <a:buClr>
                <a:srgbClr val="000000"/>
              </a:buClr>
              <a:buSzPct val="90000"/>
              <a:buFont typeface="+mj-lt"/>
              <a:buAutoNum type="alphaLcParenR"/>
            </a:pPr>
            <a:r>
              <a:rPr lang="en-US" altLang="en-US" dirty="0">
                <a:solidFill>
                  <a:srgbClr val="000000"/>
                </a:solidFill>
              </a:rPr>
              <a:t>Definitions</a:t>
            </a:r>
          </a:p>
          <a:p>
            <a:pPr eaLnBrk="1" hangingPunct="1">
              <a:lnSpc>
                <a:spcPct val="80000"/>
              </a:lnSpc>
              <a:spcBef>
                <a:spcPts val="600"/>
              </a:spcBef>
              <a:buClr>
                <a:srgbClr val="000000"/>
              </a:buClr>
              <a:buSzPct val="90000"/>
              <a:buFont typeface="+mj-lt"/>
              <a:buAutoNum type="alphaLcParenR"/>
            </a:pPr>
            <a:r>
              <a:rPr lang="en-US" altLang="en-US" dirty="0" smtClean="0">
                <a:solidFill>
                  <a:srgbClr val="FF0000"/>
                </a:solidFill>
              </a:rPr>
              <a:t>Specified </a:t>
            </a:r>
            <a:r>
              <a:rPr lang="en-US" altLang="en-US" dirty="0">
                <a:solidFill>
                  <a:srgbClr val="FF0000"/>
                </a:solidFill>
              </a:rPr>
              <a:t>e</a:t>
            </a:r>
            <a:r>
              <a:rPr lang="en-US" altLang="en-US" dirty="0" smtClean="0">
                <a:solidFill>
                  <a:srgbClr val="FF0000"/>
                </a:solidFill>
              </a:rPr>
              <a:t>xposure </a:t>
            </a:r>
            <a:r>
              <a:rPr lang="en-US" altLang="en-US" dirty="0">
                <a:solidFill>
                  <a:srgbClr val="FF0000"/>
                </a:solidFill>
              </a:rPr>
              <a:t>c</a:t>
            </a:r>
            <a:r>
              <a:rPr lang="en-US" altLang="en-US" dirty="0" smtClean="0">
                <a:solidFill>
                  <a:srgbClr val="FF0000"/>
                </a:solidFill>
              </a:rPr>
              <a:t>ontrol </a:t>
            </a:r>
            <a:r>
              <a:rPr lang="en-US" altLang="en-US" dirty="0">
                <a:solidFill>
                  <a:srgbClr val="FF0000"/>
                </a:solidFill>
              </a:rPr>
              <a:t>m</a:t>
            </a:r>
            <a:r>
              <a:rPr lang="en-US" altLang="en-US" dirty="0" smtClean="0">
                <a:solidFill>
                  <a:srgbClr val="FF0000"/>
                </a:solidFill>
              </a:rPr>
              <a:t>ethods</a:t>
            </a:r>
          </a:p>
          <a:p>
            <a:pPr marL="45720" indent="0" eaLnBrk="1" hangingPunct="1">
              <a:lnSpc>
                <a:spcPct val="80000"/>
              </a:lnSpc>
              <a:spcBef>
                <a:spcPts val="600"/>
              </a:spcBef>
              <a:buClr>
                <a:srgbClr val="000000"/>
              </a:buClr>
              <a:buSzPct val="90000"/>
              <a:buNone/>
              <a:tabLst>
                <a:tab pos="457200" algn="l"/>
              </a:tabLst>
            </a:pPr>
            <a:r>
              <a:rPr lang="en-US" altLang="en-US" dirty="0">
                <a:solidFill>
                  <a:srgbClr val="FF0000"/>
                </a:solidFill>
              </a:rPr>
              <a:t>	</a:t>
            </a:r>
            <a:r>
              <a:rPr lang="en-US" altLang="en-US" b="1" dirty="0" smtClean="0">
                <a:solidFill>
                  <a:srgbClr val="FF0000"/>
                </a:solidFill>
              </a:rPr>
              <a:t>OR</a:t>
            </a:r>
          </a:p>
          <a:p>
            <a:pPr>
              <a:lnSpc>
                <a:spcPct val="80000"/>
              </a:lnSpc>
              <a:spcBef>
                <a:spcPts val="600"/>
              </a:spcBef>
              <a:buClr>
                <a:srgbClr val="000000"/>
              </a:buClr>
              <a:buSzPct val="90000"/>
              <a:buFont typeface="+mj-lt"/>
              <a:buAutoNum type="alphaLcParenR" startAt="4"/>
            </a:pPr>
            <a:r>
              <a:rPr lang="en-US" altLang="en-US" dirty="0" smtClean="0">
                <a:solidFill>
                  <a:srgbClr val="FF0000"/>
                </a:solidFill>
              </a:rPr>
              <a:t>Alternative exposure </a:t>
            </a:r>
            <a:r>
              <a:rPr lang="en-US" altLang="en-US" dirty="0">
                <a:solidFill>
                  <a:srgbClr val="FF0000"/>
                </a:solidFill>
              </a:rPr>
              <a:t>c</a:t>
            </a:r>
            <a:r>
              <a:rPr lang="en-US" altLang="en-US" dirty="0" smtClean="0">
                <a:solidFill>
                  <a:srgbClr val="FF0000"/>
                </a:solidFill>
              </a:rPr>
              <a:t>ontrol </a:t>
            </a:r>
            <a:r>
              <a:rPr lang="en-US" altLang="en-US" dirty="0">
                <a:solidFill>
                  <a:srgbClr val="FF0000"/>
                </a:solidFill>
              </a:rPr>
              <a:t>m</a:t>
            </a:r>
            <a:r>
              <a:rPr lang="en-US" altLang="en-US" dirty="0" smtClean="0">
                <a:solidFill>
                  <a:srgbClr val="FF0000"/>
                </a:solidFill>
              </a:rPr>
              <a:t>ethods</a:t>
            </a:r>
          </a:p>
          <a:p>
            <a:pPr lvl="1">
              <a:lnSpc>
                <a:spcPct val="80000"/>
              </a:lnSpc>
              <a:spcBef>
                <a:spcPts val="600"/>
              </a:spcBef>
              <a:buClr>
                <a:srgbClr val="000000"/>
              </a:buClr>
              <a:buSzPct val="90000"/>
              <a:buFont typeface="+mj-lt"/>
              <a:buAutoNum type="arabicParenR"/>
            </a:pPr>
            <a:r>
              <a:rPr lang="en-US" altLang="en-US" dirty="0" smtClean="0">
                <a:solidFill>
                  <a:srgbClr val="FF0000"/>
                </a:solidFill>
              </a:rPr>
              <a:t>PEL</a:t>
            </a:r>
          </a:p>
          <a:p>
            <a:pPr lvl="1">
              <a:lnSpc>
                <a:spcPct val="80000"/>
              </a:lnSpc>
              <a:spcBef>
                <a:spcPts val="600"/>
              </a:spcBef>
              <a:buClr>
                <a:srgbClr val="000000"/>
              </a:buClr>
              <a:buSzPct val="90000"/>
              <a:buFont typeface="+mj-lt"/>
              <a:buAutoNum type="arabicParenR"/>
            </a:pPr>
            <a:r>
              <a:rPr lang="en-US" altLang="en-US" dirty="0" smtClean="0">
                <a:solidFill>
                  <a:srgbClr val="FF0000"/>
                </a:solidFill>
              </a:rPr>
              <a:t>Exposure Assessment</a:t>
            </a:r>
          </a:p>
          <a:p>
            <a:pPr lvl="1">
              <a:lnSpc>
                <a:spcPct val="80000"/>
              </a:lnSpc>
              <a:spcBef>
                <a:spcPts val="600"/>
              </a:spcBef>
              <a:buClr>
                <a:srgbClr val="000000"/>
              </a:buClr>
              <a:buSzPct val="90000"/>
              <a:buFont typeface="+mj-lt"/>
              <a:buAutoNum type="arabicParenR"/>
            </a:pPr>
            <a:r>
              <a:rPr lang="en-US" altLang="en-US" dirty="0" smtClean="0">
                <a:solidFill>
                  <a:srgbClr val="FF0000"/>
                </a:solidFill>
              </a:rPr>
              <a:t>Methods of Compliance</a:t>
            </a:r>
          </a:p>
          <a:p>
            <a:pPr>
              <a:lnSpc>
                <a:spcPct val="80000"/>
              </a:lnSpc>
              <a:spcBef>
                <a:spcPts val="600"/>
              </a:spcBef>
              <a:buClr>
                <a:srgbClr val="000000"/>
              </a:buClr>
              <a:buSzPct val="90000"/>
              <a:buFont typeface="+mj-lt"/>
              <a:buAutoNum type="alphaLcParenR" startAt="4"/>
            </a:pPr>
            <a:r>
              <a:rPr lang="en-US" altLang="en-US" dirty="0">
                <a:solidFill>
                  <a:srgbClr val="000000"/>
                </a:solidFill>
              </a:rPr>
              <a:t>Respiratory </a:t>
            </a:r>
            <a:r>
              <a:rPr lang="en-US" altLang="en-US" dirty="0" smtClean="0">
                <a:solidFill>
                  <a:srgbClr val="000000"/>
                </a:solidFill>
              </a:rPr>
              <a:t>protection</a:t>
            </a:r>
          </a:p>
          <a:p>
            <a:pPr>
              <a:lnSpc>
                <a:spcPct val="80000"/>
              </a:lnSpc>
              <a:spcBef>
                <a:spcPts val="600"/>
              </a:spcBef>
              <a:buClr>
                <a:srgbClr val="000000"/>
              </a:buClr>
              <a:buSzPct val="90000"/>
              <a:buFont typeface="+mj-lt"/>
              <a:buAutoNum type="alphaLcParenR" startAt="4"/>
            </a:pPr>
            <a:r>
              <a:rPr lang="en-US" altLang="en-US" dirty="0" smtClean="0">
                <a:solidFill>
                  <a:srgbClr val="000000"/>
                </a:solidFill>
              </a:rPr>
              <a:t>Housekeeping</a:t>
            </a:r>
            <a:endParaRPr lang="en-US" altLang="en-US" dirty="0">
              <a:solidFill>
                <a:srgbClr val="000000"/>
              </a:solidFill>
            </a:endParaRPr>
          </a:p>
          <a:p>
            <a:pPr>
              <a:lnSpc>
                <a:spcPct val="80000"/>
              </a:lnSpc>
              <a:spcBef>
                <a:spcPts val="600"/>
              </a:spcBef>
              <a:buClr>
                <a:srgbClr val="000000"/>
              </a:buClr>
              <a:buSzPct val="90000"/>
              <a:buFont typeface="+mj-lt"/>
              <a:buAutoNum type="alphaLcParenR" startAt="4"/>
            </a:pPr>
            <a:r>
              <a:rPr lang="en-US" altLang="en-US" dirty="0" smtClean="0">
                <a:solidFill>
                  <a:srgbClr val="000000"/>
                </a:solidFill>
              </a:rPr>
              <a:t>Written exposure control plan</a:t>
            </a:r>
          </a:p>
          <a:p>
            <a:pPr>
              <a:lnSpc>
                <a:spcPct val="80000"/>
              </a:lnSpc>
              <a:spcBef>
                <a:spcPts val="600"/>
              </a:spcBef>
              <a:buClr>
                <a:srgbClr val="000000"/>
              </a:buClr>
              <a:buSzPct val="90000"/>
              <a:buFont typeface="+mj-lt"/>
              <a:buAutoNum type="alphaLcParenR" startAt="4"/>
            </a:pPr>
            <a:r>
              <a:rPr lang="en-US" altLang="en-US" dirty="0" smtClean="0">
                <a:solidFill>
                  <a:srgbClr val="000000"/>
                </a:solidFill>
              </a:rPr>
              <a:t>Medical </a:t>
            </a:r>
            <a:r>
              <a:rPr lang="en-US" altLang="en-US" dirty="0">
                <a:solidFill>
                  <a:srgbClr val="000000"/>
                </a:solidFill>
              </a:rPr>
              <a:t>s</a:t>
            </a:r>
            <a:r>
              <a:rPr lang="en-US" altLang="en-US" dirty="0" smtClean="0">
                <a:solidFill>
                  <a:srgbClr val="000000"/>
                </a:solidFill>
              </a:rPr>
              <a:t>urveillance </a:t>
            </a:r>
          </a:p>
          <a:p>
            <a:pPr eaLnBrk="1" hangingPunct="1">
              <a:lnSpc>
                <a:spcPct val="80000"/>
              </a:lnSpc>
              <a:spcBef>
                <a:spcPts val="600"/>
              </a:spcBef>
              <a:buClr>
                <a:srgbClr val="000000"/>
              </a:buClr>
              <a:buSzPct val="90000"/>
              <a:buFont typeface="+mj-lt"/>
              <a:buAutoNum type="alphaLcParenR" startAt="4"/>
            </a:pPr>
            <a:r>
              <a:rPr lang="en-US" altLang="en-US" dirty="0" smtClean="0">
                <a:solidFill>
                  <a:srgbClr val="000000"/>
                </a:solidFill>
              </a:rPr>
              <a:t>Communication of silica </a:t>
            </a:r>
            <a:r>
              <a:rPr lang="en-US" altLang="en-US" dirty="0">
                <a:solidFill>
                  <a:srgbClr val="000000"/>
                </a:solidFill>
              </a:rPr>
              <a:t>h</a:t>
            </a:r>
            <a:r>
              <a:rPr lang="en-US" altLang="en-US" dirty="0" smtClean="0">
                <a:solidFill>
                  <a:srgbClr val="000000"/>
                </a:solidFill>
              </a:rPr>
              <a:t>azards </a:t>
            </a:r>
          </a:p>
          <a:p>
            <a:pPr eaLnBrk="1" hangingPunct="1">
              <a:lnSpc>
                <a:spcPct val="80000"/>
              </a:lnSpc>
              <a:spcBef>
                <a:spcPts val="600"/>
              </a:spcBef>
              <a:buClr>
                <a:srgbClr val="000000"/>
              </a:buClr>
              <a:buSzPct val="90000"/>
              <a:buFont typeface="+mj-lt"/>
              <a:buAutoNum type="alphaLcParenR" startAt="4"/>
            </a:pPr>
            <a:r>
              <a:rPr lang="en-US" altLang="en-US" dirty="0" smtClean="0">
                <a:solidFill>
                  <a:srgbClr val="000000"/>
                </a:solidFill>
              </a:rPr>
              <a:t>Recordkeeping</a:t>
            </a:r>
          </a:p>
          <a:p>
            <a:pPr eaLnBrk="1" hangingPunct="1">
              <a:lnSpc>
                <a:spcPct val="80000"/>
              </a:lnSpc>
              <a:spcBef>
                <a:spcPts val="600"/>
              </a:spcBef>
              <a:buClr>
                <a:srgbClr val="000000"/>
              </a:buClr>
              <a:buSzPct val="90000"/>
              <a:buFont typeface="+mj-lt"/>
              <a:buAutoNum type="alphaLcParenR" startAt="4"/>
            </a:pPr>
            <a:r>
              <a:rPr lang="en-US" altLang="en-US" dirty="0" smtClean="0">
                <a:solidFill>
                  <a:srgbClr val="000000"/>
                </a:solidFill>
              </a:rPr>
              <a:t>Dates</a:t>
            </a:r>
          </a:p>
        </p:txBody>
      </p:sp>
    </p:spTree>
    <p:extLst>
      <p:ext uri="{BB962C8B-B14F-4D97-AF65-F5344CB8AC3E}">
        <p14:creationId xmlns:p14="http://schemas.microsoft.com/office/powerpoint/2010/main" val="3051409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49808"/>
          </a:xfrm>
        </p:spPr>
        <p:txBody>
          <a:bodyPr/>
          <a:lstStyle/>
          <a:p>
            <a:r>
              <a:rPr lang="en-US" dirty="0" smtClean="0"/>
              <a:t>Silica</a:t>
            </a:r>
            <a:endParaRPr lang="en-US" dirty="0"/>
          </a:p>
        </p:txBody>
      </p:sp>
      <p:sp>
        <p:nvSpPr>
          <p:cNvPr id="3" name="Content Placeholder 2"/>
          <p:cNvSpPr>
            <a:spLocks noGrp="1"/>
          </p:cNvSpPr>
          <p:nvPr>
            <p:ph sz="quarter" idx="13"/>
          </p:nvPr>
        </p:nvSpPr>
        <p:spPr>
          <a:xfrm>
            <a:off x="685800" y="1219200"/>
            <a:ext cx="8001000" cy="3474720"/>
          </a:xfrm>
        </p:spPr>
        <p:txBody>
          <a:bodyPr/>
          <a:lstStyle/>
          <a:p>
            <a:r>
              <a:rPr lang="en-US" sz="2400" dirty="0" smtClean="0"/>
              <a:t>Complete an inventory of silica operations</a:t>
            </a:r>
          </a:p>
          <a:p>
            <a:r>
              <a:rPr lang="en-US" sz="2400" dirty="0" smtClean="0"/>
              <a:t>Perform an assessment of each</a:t>
            </a:r>
          </a:p>
          <a:p>
            <a:r>
              <a:rPr lang="en-US" sz="2400" dirty="0" smtClean="0"/>
              <a:t>Establish controls (engineering and work procedures)</a:t>
            </a:r>
          </a:p>
          <a:p>
            <a:r>
              <a:rPr lang="en-US" sz="2400" dirty="0" smtClean="0"/>
              <a:t>PPE (respiratory protection)</a:t>
            </a:r>
            <a:endParaRPr lang="en-US" sz="2400" dirty="0" smtClean="0"/>
          </a:p>
          <a:p>
            <a:r>
              <a:rPr lang="en-US" sz="2400" dirty="0" smtClean="0"/>
              <a:t>Housekeeping</a:t>
            </a:r>
          </a:p>
          <a:p>
            <a:r>
              <a:rPr lang="en-US" sz="2400" dirty="0" smtClean="0"/>
              <a:t>Create a written exposure control plan</a:t>
            </a:r>
          </a:p>
          <a:p>
            <a:r>
              <a:rPr lang="en-US" sz="2400" dirty="0" smtClean="0"/>
              <a:t>Communicate/Train the workers, include the work plan</a:t>
            </a:r>
          </a:p>
          <a:p>
            <a:r>
              <a:rPr lang="en-US" sz="2400" dirty="0" smtClean="0"/>
              <a:t>Medical surveillance</a:t>
            </a:r>
          </a:p>
          <a:p>
            <a:r>
              <a:rPr lang="en-US" sz="2400" dirty="0" smtClean="0"/>
              <a:t>Recordkeeping</a:t>
            </a:r>
          </a:p>
          <a:p>
            <a:r>
              <a:rPr lang="en-US" sz="2400" dirty="0" smtClean="0"/>
              <a:t>Review</a:t>
            </a:r>
            <a:endParaRPr lang="en-US" sz="2400" dirty="0"/>
          </a:p>
        </p:txBody>
      </p:sp>
      <p:sp>
        <p:nvSpPr>
          <p:cNvPr id="4" name="Slide Number Placeholder 3"/>
          <p:cNvSpPr>
            <a:spLocks noGrp="1"/>
          </p:cNvSpPr>
          <p:nvPr>
            <p:ph type="sldNum" sz="quarter" idx="16"/>
          </p:nvPr>
        </p:nvSpPr>
        <p:spPr/>
        <p:txBody>
          <a:bodyPr/>
          <a:lstStyle/>
          <a:p>
            <a:pPr>
              <a:defRPr/>
            </a:pPr>
            <a:fld id="{BF68CC62-757B-4AB0-965E-D75C80477FBD}" type="slidenum">
              <a:rPr lang="en-US" smtClean="0"/>
              <a:pPr>
                <a:defRPr/>
              </a:pPr>
              <a:t>27</a:t>
            </a:fld>
            <a:endParaRPr lang="en-US" dirty="0"/>
          </a:p>
        </p:txBody>
      </p:sp>
      <p:pic>
        <p:nvPicPr>
          <p:cNvPr id="5"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43800" y="152400"/>
            <a:ext cx="1401257" cy="147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590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4806"/>
            <a:ext cx="8229600" cy="838200"/>
          </a:xfrm>
        </p:spPr>
        <p:txBody>
          <a:bodyPr/>
          <a:lstStyle/>
          <a:p>
            <a:pPr eaLnBrk="1" hangingPunct="1"/>
            <a:r>
              <a:rPr lang="en-US" altLang="en-US" sz="3600" dirty="0" smtClean="0">
                <a:solidFill>
                  <a:srgbClr val="008000"/>
                </a:solidFill>
              </a:rPr>
              <a:t>General Industry/Maritime - Scope</a:t>
            </a:r>
          </a:p>
        </p:txBody>
      </p:sp>
      <p:sp>
        <p:nvSpPr>
          <p:cNvPr id="10243" name="Rectangle 3"/>
          <p:cNvSpPr>
            <a:spLocks noGrp="1" noChangeArrowheads="1"/>
          </p:cNvSpPr>
          <p:nvPr>
            <p:ph sz="quarter" idx="13"/>
          </p:nvPr>
        </p:nvSpPr>
        <p:spPr>
          <a:xfrm>
            <a:off x="304800" y="1371600"/>
            <a:ext cx="8534400" cy="4572000"/>
          </a:xfrm>
        </p:spPr>
        <p:txBody>
          <a:bodyPr>
            <a:normAutofit lnSpcReduction="10000"/>
          </a:bodyPr>
          <a:lstStyle/>
          <a:p>
            <a:pPr marL="457200">
              <a:spcBef>
                <a:spcPts val="600"/>
              </a:spcBef>
              <a:spcAft>
                <a:spcPts val="600"/>
              </a:spcAft>
              <a:defRPr/>
            </a:pPr>
            <a:r>
              <a:rPr lang="en-US" altLang="en-US" sz="2800" dirty="0">
                <a:solidFill>
                  <a:schemeClr val="tx1"/>
                </a:solidFill>
              </a:rPr>
              <a:t>All occupational exposures to </a:t>
            </a:r>
            <a:r>
              <a:rPr lang="en-US" altLang="en-US" sz="2800" dirty="0" err="1" smtClean="0">
                <a:solidFill>
                  <a:schemeClr val="tx1"/>
                </a:solidFill>
              </a:rPr>
              <a:t>respirable</a:t>
            </a:r>
            <a:r>
              <a:rPr lang="en-US" altLang="en-US" sz="2800" dirty="0" smtClean="0">
                <a:solidFill>
                  <a:schemeClr val="tx1"/>
                </a:solidFill>
              </a:rPr>
              <a:t> crystalline silica are covered, unless objective data shows exposures remain below 25 µg/m</a:t>
            </a:r>
            <a:r>
              <a:rPr lang="en-US" altLang="en-US" sz="2800" baseline="30000" dirty="0" smtClean="0">
                <a:solidFill>
                  <a:schemeClr val="tx1"/>
                </a:solidFill>
              </a:rPr>
              <a:t>3  </a:t>
            </a:r>
            <a:r>
              <a:rPr lang="en-US" altLang="en-US" sz="2800" dirty="0" smtClean="0">
                <a:solidFill>
                  <a:schemeClr val="tx1"/>
                </a:solidFill>
              </a:rPr>
              <a:t>as an 8-hr TWA under any foreseeable conditions.</a:t>
            </a:r>
          </a:p>
          <a:p>
            <a:pPr marL="457200">
              <a:spcBef>
                <a:spcPts val="600"/>
              </a:spcBef>
              <a:spcAft>
                <a:spcPts val="600"/>
              </a:spcAft>
              <a:defRPr/>
            </a:pPr>
            <a:r>
              <a:rPr lang="en-US" altLang="en-US" sz="2800" dirty="0" smtClean="0">
                <a:solidFill>
                  <a:schemeClr val="tx1"/>
                </a:solidFill>
              </a:rPr>
              <a:t>Agricultural operations and exposures resulting from processing of </a:t>
            </a:r>
            <a:r>
              <a:rPr lang="en-US" altLang="en-US" sz="2800" dirty="0" err="1" smtClean="0">
                <a:solidFill>
                  <a:schemeClr val="tx1"/>
                </a:solidFill>
              </a:rPr>
              <a:t>sorptive</a:t>
            </a:r>
            <a:r>
              <a:rPr lang="en-US" altLang="en-US" sz="2800" dirty="0" smtClean="0">
                <a:solidFill>
                  <a:schemeClr val="tx1"/>
                </a:solidFill>
              </a:rPr>
              <a:t> clays are not covered.</a:t>
            </a:r>
          </a:p>
          <a:p>
            <a:pPr marL="457200">
              <a:spcBef>
                <a:spcPts val="600"/>
              </a:spcBef>
              <a:spcAft>
                <a:spcPts val="600"/>
              </a:spcAft>
              <a:defRPr/>
            </a:pPr>
            <a:r>
              <a:rPr lang="en-US" altLang="en-US" sz="2800" dirty="0" smtClean="0">
                <a:solidFill>
                  <a:schemeClr val="tx1"/>
                </a:solidFill>
              </a:rPr>
              <a:t>General industry employers can follow the construction standard in some very limited circumstances.</a:t>
            </a:r>
          </a:p>
          <a:p>
            <a:pPr marL="457200">
              <a:spcBef>
                <a:spcPts val="600"/>
              </a:spcBef>
              <a:spcAft>
                <a:spcPts val="600"/>
              </a:spcAft>
              <a:defRPr/>
            </a:pPr>
            <a:endParaRPr lang="en-US" altLang="en-US" sz="2800" baseline="30000" dirty="0" smtClean="0">
              <a:solidFill>
                <a:schemeClr val="tx1"/>
              </a:solidFill>
            </a:endParaRPr>
          </a:p>
          <a:p>
            <a:pPr marL="0" indent="0" eaLnBrk="1" hangingPunct="1">
              <a:spcBef>
                <a:spcPts val="600"/>
              </a:spcBef>
              <a:spcAft>
                <a:spcPts val="600"/>
              </a:spcAft>
              <a:buFontTx/>
              <a:buNone/>
              <a:defRPr/>
            </a:pPr>
            <a:endParaRPr lang="en-US" altLang="en-US" sz="2400" dirty="0" smtClean="0">
              <a:solidFill>
                <a:schemeClr val="tx1"/>
              </a:solidFill>
            </a:endParaRPr>
          </a:p>
          <a:p>
            <a:pPr eaLnBrk="1" hangingPunct="1">
              <a:spcBef>
                <a:spcPts val="600"/>
              </a:spcBef>
              <a:spcAft>
                <a:spcPts val="600"/>
              </a:spcAft>
              <a:defRPr/>
            </a:pPr>
            <a:endParaRPr lang="en-US" altLang="en-US" sz="2400" dirty="0">
              <a:solidFill>
                <a:schemeClr val="tx1"/>
              </a:solidFill>
            </a:endParaRPr>
          </a:p>
          <a:p>
            <a:pPr eaLnBrk="1" hangingPunct="1">
              <a:spcBef>
                <a:spcPts val="600"/>
              </a:spcBef>
              <a:spcAft>
                <a:spcPts val="600"/>
              </a:spcAft>
              <a:defRPr/>
            </a:pPr>
            <a:endParaRPr lang="en-US" altLang="en-US" sz="2400" dirty="0" smtClean="0">
              <a:solidFill>
                <a:schemeClr val="accent2"/>
              </a:solidFill>
            </a:endParaRP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28</a:t>
            </a:fld>
            <a:endParaRPr lang="en-US">
              <a:solidFill>
                <a:prstClr val="black">
                  <a:lumMod val="50000"/>
                  <a:lumOff val="50000"/>
                </a:prstClr>
              </a:solidFill>
            </a:endParaRPr>
          </a:p>
        </p:txBody>
      </p:sp>
    </p:spTree>
    <p:extLst>
      <p:ext uri="{BB962C8B-B14F-4D97-AF65-F5344CB8AC3E}">
        <p14:creationId xmlns:p14="http://schemas.microsoft.com/office/powerpoint/2010/main" val="911011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5"/>
            <a:ext cx="8229600" cy="685801"/>
          </a:xfrm>
        </p:spPr>
        <p:txBody>
          <a:bodyPr/>
          <a:lstStyle/>
          <a:p>
            <a:r>
              <a:rPr lang="en-US" altLang="en-US" sz="4000" dirty="0" smtClean="0">
                <a:ln>
                  <a:solidFill>
                    <a:schemeClr val="accent1"/>
                  </a:solidFill>
                </a:ln>
                <a:solidFill>
                  <a:srgbClr val="FFFF00"/>
                </a:solidFill>
              </a:rPr>
              <a:t>Construction - Scope</a:t>
            </a:r>
          </a:p>
        </p:txBody>
      </p:sp>
      <p:sp>
        <p:nvSpPr>
          <p:cNvPr id="9219" name="Rectangle 3"/>
          <p:cNvSpPr>
            <a:spLocks noGrp="1" noChangeArrowheads="1"/>
          </p:cNvSpPr>
          <p:nvPr>
            <p:ph sz="quarter" idx="13"/>
          </p:nvPr>
        </p:nvSpPr>
        <p:spPr>
          <a:xfrm>
            <a:off x="685800" y="1447800"/>
            <a:ext cx="7696200" cy="3886200"/>
          </a:xfrm>
        </p:spPr>
        <p:txBody>
          <a:bodyPr>
            <a:normAutofit/>
          </a:bodyPr>
          <a:lstStyle/>
          <a:p>
            <a:pPr>
              <a:lnSpc>
                <a:spcPct val="80000"/>
              </a:lnSpc>
              <a:spcBef>
                <a:spcPts val="600"/>
              </a:spcBef>
            </a:pPr>
            <a:r>
              <a:rPr lang="en-US" altLang="en-US" sz="3200" dirty="0" smtClean="0">
                <a:solidFill>
                  <a:schemeClr val="tx1"/>
                </a:solidFill>
              </a:rPr>
              <a:t>All occupational exposures to </a:t>
            </a:r>
            <a:r>
              <a:rPr lang="en-US" altLang="en-US" sz="3200" dirty="0" err="1" smtClean="0">
                <a:solidFill>
                  <a:schemeClr val="tx1"/>
                </a:solidFill>
              </a:rPr>
              <a:t>respirable</a:t>
            </a:r>
            <a:r>
              <a:rPr lang="en-US" altLang="en-US" sz="3200" dirty="0" smtClean="0">
                <a:solidFill>
                  <a:schemeClr val="tx1"/>
                </a:solidFill>
              </a:rPr>
              <a:t> crystalline silica are covered, unless employee exposure will remain below 25 </a:t>
            </a:r>
            <a:r>
              <a:rPr lang="en-US" altLang="en-US" sz="3200" dirty="0" err="1" smtClean="0">
                <a:solidFill>
                  <a:schemeClr val="tx1"/>
                </a:solidFill>
              </a:rPr>
              <a:t>μg</a:t>
            </a:r>
            <a:r>
              <a:rPr lang="en-US" altLang="en-US" sz="3200" dirty="0" smtClean="0">
                <a:solidFill>
                  <a:schemeClr val="tx1"/>
                </a:solidFill>
              </a:rPr>
              <a:t>/m</a:t>
            </a:r>
            <a:r>
              <a:rPr lang="en-US" altLang="en-US" sz="3200" baseline="30000" dirty="0" smtClean="0">
                <a:solidFill>
                  <a:schemeClr val="tx1"/>
                </a:solidFill>
              </a:rPr>
              <a:t>3</a:t>
            </a:r>
            <a:r>
              <a:rPr lang="en-US" altLang="en-US" sz="3200" dirty="0" smtClean="0">
                <a:solidFill>
                  <a:schemeClr val="tx1"/>
                </a:solidFill>
              </a:rPr>
              <a:t> as an 8-hr TWA under any foreseeable conditions.</a:t>
            </a: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29</a:t>
            </a:fld>
            <a:endParaRPr lang="en-US">
              <a:solidFill>
                <a:prstClr val="black">
                  <a:lumMod val="50000"/>
                  <a:lumOff val="50000"/>
                </a:prstClr>
              </a:solidFill>
            </a:endParaRPr>
          </a:p>
        </p:txBody>
      </p:sp>
    </p:spTree>
    <p:extLst>
      <p:ext uri="{BB962C8B-B14F-4D97-AF65-F5344CB8AC3E}">
        <p14:creationId xmlns:p14="http://schemas.microsoft.com/office/powerpoint/2010/main" val="2008095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de-DE" dirty="0" smtClean="0"/>
              <a:t>Loren Sweatt</a:t>
            </a:r>
            <a:r>
              <a:rPr lang="en-US" dirty="0"/>
              <a:t/>
            </a:r>
            <a:br>
              <a:rPr lang="en-US" dirty="0"/>
            </a:br>
            <a:r>
              <a:rPr lang="de-DE" dirty="0" smtClean="0"/>
              <a:t>Deputy Assistant Secretary</a:t>
            </a:r>
            <a:endParaRPr lang="en-US" dirty="0"/>
          </a:p>
        </p:txBody>
      </p:sp>
      <p:sp>
        <p:nvSpPr>
          <p:cNvPr id="3" name="Content Placeholder 2"/>
          <p:cNvSpPr>
            <a:spLocks noGrp="1"/>
          </p:cNvSpPr>
          <p:nvPr>
            <p:ph idx="1"/>
          </p:nvPr>
        </p:nvSpPr>
        <p:spPr/>
        <p:txBody>
          <a:bodyPr/>
          <a:lstStyle/>
          <a:p>
            <a:r>
              <a:rPr lang="en-US" dirty="0"/>
              <a:t> </a:t>
            </a:r>
          </a:p>
          <a:p>
            <a:pPr marL="0" indent="0">
              <a:buNone/>
            </a:pPr>
            <a:endParaRPr lang="en-US" dirty="0"/>
          </a:p>
        </p:txBody>
      </p:sp>
      <p:sp>
        <p:nvSpPr>
          <p:cNvPr id="4"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6800" y="1524000"/>
            <a:ext cx="7289800" cy="531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541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762000"/>
            <a:ext cx="8229600" cy="838200"/>
          </a:xfrm>
        </p:spPr>
        <p:txBody>
          <a:bodyPr/>
          <a:lstStyle/>
          <a:p>
            <a:pPr eaLnBrk="1" hangingPunct="1"/>
            <a:r>
              <a:rPr lang="en-US" altLang="en-US" sz="4000" dirty="0" smtClean="0">
                <a:solidFill>
                  <a:schemeClr val="tx1"/>
                </a:solidFill>
              </a:rPr>
              <a:t>Permissible Exposure Limit (PEL)</a:t>
            </a:r>
          </a:p>
        </p:txBody>
      </p:sp>
      <p:sp>
        <p:nvSpPr>
          <p:cNvPr id="11267" name="Rectangle 3"/>
          <p:cNvSpPr>
            <a:spLocks noGrp="1" noChangeArrowheads="1"/>
          </p:cNvSpPr>
          <p:nvPr>
            <p:ph sz="quarter" idx="13"/>
          </p:nvPr>
        </p:nvSpPr>
        <p:spPr>
          <a:xfrm>
            <a:off x="1066800" y="2209801"/>
            <a:ext cx="6629400" cy="3810000"/>
          </a:xfrm>
        </p:spPr>
        <p:txBody>
          <a:bodyPr>
            <a:normAutofit/>
          </a:bodyPr>
          <a:lstStyle/>
          <a:p>
            <a:pPr eaLnBrk="1" hangingPunct="1">
              <a:defRPr/>
            </a:pPr>
            <a:r>
              <a:rPr lang="en-US" altLang="en-US" sz="3200" dirty="0" smtClean="0">
                <a:solidFill>
                  <a:schemeClr val="tx1"/>
                </a:solidFill>
              </a:rPr>
              <a:t>PEL = 50 µg/m</a:t>
            </a:r>
            <a:r>
              <a:rPr lang="en-US" altLang="en-US" sz="3200" baseline="30000" dirty="0" smtClean="0">
                <a:solidFill>
                  <a:schemeClr val="tx1"/>
                </a:solidFill>
              </a:rPr>
              <a:t>3</a:t>
            </a:r>
            <a:r>
              <a:rPr lang="en-US" altLang="en-US" sz="3200" dirty="0" smtClean="0">
                <a:solidFill>
                  <a:schemeClr val="tx1"/>
                </a:solidFill>
              </a:rPr>
              <a:t> as an 8-Hour TWA</a:t>
            </a:r>
          </a:p>
          <a:p>
            <a:pPr>
              <a:defRPr/>
            </a:pPr>
            <a:r>
              <a:rPr lang="en-US" altLang="en-US" sz="3200" dirty="0" smtClean="0">
                <a:solidFill>
                  <a:schemeClr val="tx1"/>
                </a:solidFill>
              </a:rPr>
              <a:t>Action </a:t>
            </a:r>
            <a:r>
              <a:rPr lang="en-US" altLang="en-US" sz="3200" dirty="0">
                <a:solidFill>
                  <a:schemeClr val="tx1"/>
                </a:solidFill>
              </a:rPr>
              <a:t>Level </a:t>
            </a:r>
            <a:r>
              <a:rPr lang="en-US" altLang="en-US" sz="3200" dirty="0" smtClean="0">
                <a:solidFill>
                  <a:schemeClr val="tx1"/>
                </a:solidFill>
              </a:rPr>
              <a:t>= </a:t>
            </a:r>
            <a:r>
              <a:rPr lang="en-US" altLang="en-US" sz="3200" dirty="0">
                <a:solidFill>
                  <a:schemeClr val="tx1"/>
                </a:solidFill>
              </a:rPr>
              <a:t> </a:t>
            </a:r>
            <a:r>
              <a:rPr lang="en-US" altLang="en-US" sz="3200" dirty="0" smtClean="0">
                <a:solidFill>
                  <a:schemeClr val="tx1"/>
                </a:solidFill>
              </a:rPr>
              <a:t>25 </a:t>
            </a:r>
            <a:r>
              <a:rPr lang="en-US" altLang="en-US" sz="3200" dirty="0">
                <a:solidFill>
                  <a:schemeClr val="tx1"/>
                </a:solidFill>
              </a:rPr>
              <a:t>µg/m</a:t>
            </a:r>
            <a:r>
              <a:rPr lang="en-US" altLang="en-US" sz="3200" baseline="30000" dirty="0">
                <a:solidFill>
                  <a:schemeClr val="tx1"/>
                </a:solidFill>
              </a:rPr>
              <a:t>3</a:t>
            </a:r>
            <a:r>
              <a:rPr lang="en-US" altLang="en-US" sz="3200" dirty="0">
                <a:solidFill>
                  <a:schemeClr val="tx1"/>
                </a:solidFill>
              </a:rPr>
              <a:t> </a:t>
            </a:r>
            <a:r>
              <a:rPr lang="en-US" altLang="en-US" sz="3200" dirty="0" smtClean="0">
                <a:solidFill>
                  <a:schemeClr val="tx1"/>
                </a:solidFill>
              </a:rPr>
              <a:t>as an 8-Hour TWA</a:t>
            </a:r>
          </a:p>
          <a:p>
            <a:pPr eaLnBrk="1" hangingPunct="1">
              <a:defRPr/>
            </a:pPr>
            <a:endParaRPr lang="en-US" altLang="en-US" sz="3000" dirty="0" smtClean="0">
              <a:solidFill>
                <a:schemeClr val="accent2"/>
              </a:solidFill>
            </a:endParaRP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30</a:t>
            </a:fld>
            <a:endParaRPr lang="en-US">
              <a:solidFill>
                <a:prstClr val="black">
                  <a:lumMod val="50000"/>
                  <a:lumOff val="50000"/>
                </a:prstClr>
              </a:solidFill>
            </a:endParaRPr>
          </a:p>
        </p:txBody>
      </p:sp>
    </p:spTree>
    <p:extLst>
      <p:ext uri="{BB962C8B-B14F-4D97-AF65-F5344CB8AC3E}">
        <p14:creationId xmlns:p14="http://schemas.microsoft.com/office/powerpoint/2010/main" val="1345865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533406"/>
            <a:ext cx="8229600" cy="838200"/>
          </a:xfrm>
        </p:spPr>
        <p:txBody>
          <a:bodyPr/>
          <a:lstStyle/>
          <a:p>
            <a:pPr eaLnBrk="1" hangingPunct="1"/>
            <a:r>
              <a:rPr lang="en-US" altLang="en-US" sz="4000" dirty="0" smtClean="0">
                <a:solidFill>
                  <a:schemeClr val="tx1"/>
                </a:solidFill>
              </a:rPr>
              <a:t>Exposure Assessment</a:t>
            </a:r>
          </a:p>
        </p:txBody>
      </p:sp>
      <p:sp>
        <p:nvSpPr>
          <p:cNvPr id="22531" name="Rectangle 3"/>
          <p:cNvSpPr>
            <a:spLocks noGrp="1" noChangeArrowheads="1"/>
          </p:cNvSpPr>
          <p:nvPr>
            <p:ph sz="quarter" idx="13"/>
          </p:nvPr>
        </p:nvSpPr>
        <p:spPr>
          <a:xfrm>
            <a:off x="762000" y="1676406"/>
            <a:ext cx="7543800" cy="4343400"/>
          </a:xfrm>
        </p:spPr>
        <p:txBody>
          <a:bodyPr/>
          <a:lstStyle/>
          <a:p>
            <a:pPr eaLnBrk="1" hangingPunct="1">
              <a:defRPr/>
            </a:pPr>
            <a:r>
              <a:rPr lang="en-US" altLang="en-US" sz="3200" dirty="0" smtClean="0">
                <a:solidFill>
                  <a:schemeClr val="tx1"/>
                </a:solidFill>
              </a:rPr>
              <a:t>Required if exposures are or may reasonably be expected to be at or above action level of 25 µg/m</a:t>
            </a:r>
            <a:r>
              <a:rPr lang="en-US" altLang="en-US" sz="3200" baseline="30000" dirty="0" smtClean="0">
                <a:solidFill>
                  <a:schemeClr val="tx1"/>
                </a:solidFill>
              </a:rPr>
              <a:t>3</a:t>
            </a:r>
          </a:p>
          <a:p>
            <a:pPr eaLnBrk="1" hangingPunct="1">
              <a:defRPr/>
            </a:pPr>
            <a:r>
              <a:rPr lang="en-US" altLang="en-US" sz="3200" dirty="0" smtClean="0">
                <a:solidFill>
                  <a:schemeClr val="tx1"/>
                </a:solidFill>
              </a:rPr>
              <a:t>Exposures assessments can be done following:</a:t>
            </a:r>
          </a:p>
          <a:p>
            <a:pPr lvl="1">
              <a:buFont typeface="Arial" panose="020B0604020202020204" pitchFamily="34" charset="0"/>
              <a:buChar char="•"/>
              <a:defRPr/>
            </a:pPr>
            <a:r>
              <a:rPr lang="en-US" altLang="en-US" sz="2800" dirty="0" smtClean="0">
                <a:solidFill>
                  <a:schemeClr val="tx1"/>
                </a:solidFill>
              </a:rPr>
              <a:t>The </a:t>
            </a:r>
            <a:r>
              <a:rPr lang="en-US" altLang="en-US" sz="2800" dirty="0">
                <a:solidFill>
                  <a:schemeClr val="tx1"/>
                </a:solidFill>
              </a:rPr>
              <a:t>p</a:t>
            </a:r>
            <a:r>
              <a:rPr lang="en-US" altLang="en-US" sz="2800" dirty="0" smtClean="0">
                <a:solidFill>
                  <a:schemeClr val="tx1"/>
                </a:solidFill>
              </a:rPr>
              <a:t>erformance option</a:t>
            </a:r>
          </a:p>
          <a:p>
            <a:pPr lvl="1">
              <a:buFont typeface="Arial" panose="020B0604020202020204" pitchFamily="34" charset="0"/>
              <a:buChar char="•"/>
              <a:defRPr/>
            </a:pPr>
            <a:r>
              <a:rPr lang="en-US" altLang="en-US" sz="2800" dirty="0" smtClean="0">
                <a:solidFill>
                  <a:schemeClr val="tx1"/>
                </a:solidFill>
              </a:rPr>
              <a:t>The scheduled monitoring option</a:t>
            </a:r>
          </a:p>
          <a:p>
            <a:pPr marL="365760" lvl="1" indent="0" eaLnBrk="1" hangingPunct="1">
              <a:buNone/>
              <a:defRPr/>
            </a:pPr>
            <a:endParaRPr lang="en-US" altLang="en-US" sz="2400" dirty="0" smtClean="0">
              <a:solidFill>
                <a:schemeClr val="tx1"/>
              </a:solidFill>
            </a:endParaRPr>
          </a:p>
          <a:p>
            <a:pPr eaLnBrk="1" hangingPunct="1">
              <a:defRPr/>
            </a:pPr>
            <a:endParaRPr lang="en-US" altLang="en-US" sz="2800" dirty="0" smtClean="0">
              <a:solidFill>
                <a:schemeClr val="accent2"/>
              </a:solidFill>
            </a:endParaRPr>
          </a:p>
          <a:p>
            <a:pPr marL="0" indent="0" eaLnBrk="1" hangingPunct="1">
              <a:buFontTx/>
              <a:buNone/>
              <a:defRPr/>
            </a:pPr>
            <a:endParaRPr lang="en-US" altLang="en-US" sz="2800" dirty="0" smtClean="0">
              <a:solidFill>
                <a:schemeClr val="accent2"/>
              </a:solidFill>
            </a:endParaRP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31</a:t>
            </a:fld>
            <a:endParaRPr lang="en-US">
              <a:solidFill>
                <a:prstClr val="black">
                  <a:lumMod val="50000"/>
                  <a:lumOff val="50000"/>
                </a:prstClr>
              </a:solidFill>
            </a:endParaRPr>
          </a:p>
        </p:txBody>
      </p:sp>
    </p:spTree>
    <p:extLst>
      <p:ext uri="{BB962C8B-B14F-4D97-AF65-F5344CB8AC3E}">
        <p14:creationId xmlns:p14="http://schemas.microsoft.com/office/powerpoint/2010/main" val="1650815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533406"/>
            <a:ext cx="8229600" cy="1143000"/>
          </a:xfrm>
        </p:spPr>
        <p:txBody>
          <a:bodyPr/>
          <a:lstStyle/>
          <a:p>
            <a:pPr eaLnBrk="1" hangingPunct="1"/>
            <a:r>
              <a:rPr lang="en-US" altLang="en-US" sz="4000" dirty="0" smtClean="0">
                <a:solidFill>
                  <a:schemeClr val="tx1"/>
                </a:solidFill>
              </a:rPr>
              <a:t>Performance Option</a:t>
            </a:r>
          </a:p>
        </p:txBody>
      </p:sp>
      <p:sp>
        <p:nvSpPr>
          <p:cNvPr id="26627" name="Rectangle 3"/>
          <p:cNvSpPr>
            <a:spLocks noGrp="1" noChangeArrowheads="1"/>
          </p:cNvSpPr>
          <p:nvPr>
            <p:ph sz="quarter" idx="13"/>
          </p:nvPr>
        </p:nvSpPr>
        <p:spPr>
          <a:xfrm>
            <a:off x="457200" y="2057400"/>
            <a:ext cx="8229600" cy="2971800"/>
          </a:xfrm>
        </p:spPr>
        <p:txBody>
          <a:bodyPr/>
          <a:lstStyle/>
          <a:p>
            <a:pPr eaLnBrk="1" hangingPunct="1"/>
            <a:r>
              <a:rPr lang="en-US" altLang="en-US" sz="3200" dirty="0" smtClean="0">
                <a:solidFill>
                  <a:schemeClr val="tx1"/>
                </a:solidFill>
              </a:rPr>
              <a:t>Exposures assessed using any combination of air monitoring data or objective data sufficient to accurately characterize employee exposure to </a:t>
            </a:r>
            <a:r>
              <a:rPr lang="en-US" altLang="en-US" sz="3200" dirty="0" err="1" smtClean="0">
                <a:solidFill>
                  <a:schemeClr val="tx1"/>
                </a:solidFill>
              </a:rPr>
              <a:t>respirable</a:t>
            </a:r>
            <a:r>
              <a:rPr lang="en-US" altLang="en-US" sz="3200" dirty="0" smtClean="0">
                <a:solidFill>
                  <a:schemeClr val="tx1"/>
                </a:solidFill>
              </a:rPr>
              <a:t> crystalline silica</a:t>
            </a:r>
          </a:p>
          <a:p>
            <a:pPr eaLnBrk="1" hangingPunct="1"/>
            <a:endParaRPr lang="en-US" altLang="en-US" sz="2800" dirty="0" smtClean="0">
              <a:solidFill>
                <a:schemeClr val="tx1"/>
              </a:solidFill>
            </a:endParaRPr>
          </a:p>
          <a:p>
            <a:pPr marL="45720" indent="0" eaLnBrk="1" hangingPunct="1">
              <a:buNone/>
            </a:pPr>
            <a:endParaRPr lang="en-US" altLang="en-US" sz="2800" dirty="0" smtClean="0">
              <a:solidFill>
                <a:schemeClr val="tx1"/>
              </a:solidFill>
            </a:endParaRP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32</a:t>
            </a:fld>
            <a:endParaRPr lang="en-US">
              <a:solidFill>
                <a:prstClr val="black">
                  <a:lumMod val="50000"/>
                  <a:lumOff val="50000"/>
                </a:prstClr>
              </a:solidFill>
            </a:endParaRPr>
          </a:p>
        </p:txBody>
      </p:sp>
    </p:spTree>
    <p:extLst>
      <p:ext uri="{BB962C8B-B14F-4D97-AF65-F5344CB8AC3E}">
        <p14:creationId xmlns:p14="http://schemas.microsoft.com/office/powerpoint/2010/main" val="1107519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304805"/>
            <a:ext cx="8458200" cy="685801"/>
          </a:xfrm>
        </p:spPr>
        <p:txBody>
          <a:bodyPr/>
          <a:lstStyle/>
          <a:p>
            <a:pPr eaLnBrk="1" hangingPunct="1"/>
            <a:r>
              <a:rPr lang="en-US" altLang="en-US" sz="4000" dirty="0" smtClean="0">
                <a:solidFill>
                  <a:schemeClr val="tx1"/>
                </a:solidFill>
              </a:rPr>
              <a:t>Objective Data</a:t>
            </a:r>
          </a:p>
        </p:txBody>
      </p:sp>
      <p:sp>
        <p:nvSpPr>
          <p:cNvPr id="13315" name="Rectangle 3"/>
          <p:cNvSpPr>
            <a:spLocks noGrp="1" noChangeArrowheads="1"/>
          </p:cNvSpPr>
          <p:nvPr>
            <p:ph sz="quarter" idx="13"/>
          </p:nvPr>
        </p:nvSpPr>
        <p:spPr>
          <a:xfrm>
            <a:off x="533400" y="1295400"/>
            <a:ext cx="8153400" cy="4953000"/>
          </a:xfrm>
        </p:spPr>
        <p:txBody>
          <a:bodyPr>
            <a:normAutofit fontScale="92500"/>
          </a:bodyPr>
          <a:lstStyle/>
          <a:p>
            <a:pPr marL="342900" indent="-342900">
              <a:spcBef>
                <a:spcPts val="600"/>
              </a:spcBef>
              <a:spcAft>
                <a:spcPts val="600"/>
              </a:spcAft>
            </a:pPr>
            <a:r>
              <a:rPr lang="en-US" altLang="en-US" sz="2800" dirty="0" smtClean="0">
                <a:solidFill>
                  <a:schemeClr val="tx1"/>
                </a:solidFill>
              </a:rPr>
              <a:t>Includes air monitoring data from industry-wide surveys or calculations based on the composition of a substance. </a:t>
            </a:r>
          </a:p>
          <a:p>
            <a:pPr marL="342900" indent="-342900">
              <a:spcBef>
                <a:spcPts val="600"/>
              </a:spcBef>
              <a:spcAft>
                <a:spcPts val="600"/>
              </a:spcAft>
            </a:pPr>
            <a:r>
              <a:rPr lang="en-US" altLang="en-US" sz="2800" dirty="0" smtClean="0">
                <a:solidFill>
                  <a:schemeClr val="tx1"/>
                </a:solidFill>
              </a:rPr>
              <a:t>It demonstrates employee exposure associated with a particular product or material or a specific process, task, or activity. </a:t>
            </a:r>
          </a:p>
          <a:p>
            <a:pPr marL="342900" indent="-342900">
              <a:spcBef>
                <a:spcPts val="600"/>
              </a:spcBef>
              <a:spcAft>
                <a:spcPts val="600"/>
              </a:spcAft>
            </a:pPr>
            <a:r>
              <a:rPr lang="en-US" altLang="en-US" sz="2800" dirty="0">
                <a:solidFill>
                  <a:schemeClr val="tx1"/>
                </a:solidFill>
              </a:rPr>
              <a:t>M</a:t>
            </a:r>
            <a:r>
              <a:rPr lang="en-US" altLang="en-US" sz="2800" dirty="0" smtClean="0">
                <a:solidFill>
                  <a:schemeClr val="tx1"/>
                </a:solidFill>
              </a:rPr>
              <a:t>ust reflect workplace conditions closely resembling or with a higher exposure potential than the processes, types of material, control methods, work practices, and environmental conditions in the employer's current operations.</a:t>
            </a:r>
          </a:p>
          <a:p>
            <a:pPr marL="0" indent="0" eaLnBrk="1" hangingPunct="1">
              <a:spcBef>
                <a:spcPts val="600"/>
              </a:spcBef>
              <a:spcAft>
                <a:spcPts val="600"/>
              </a:spcAft>
              <a:buFontTx/>
              <a:buNone/>
            </a:pPr>
            <a:endParaRPr lang="en-US" altLang="en-US" sz="2400" dirty="0" smtClean="0">
              <a:solidFill>
                <a:schemeClr val="tx1"/>
              </a:solidFill>
            </a:endParaRP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33</a:t>
            </a:fld>
            <a:endParaRPr lang="en-US">
              <a:solidFill>
                <a:prstClr val="black">
                  <a:lumMod val="50000"/>
                  <a:lumOff val="50000"/>
                </a:prstClr>
              </a:solidFill>
            </a:endParaRPr>
          </a:p>
        </p:txBody>
      </p:sp>
    </p:spTree>
    <p:extLst>
      <p:ext uri="{BB962C8B-B14F-4D97-AF65-F5344CB8AC3E}">
        <p14:creationId xmlns:p14="http://schemas.microsoft.com/office/powerpoint/2010/main" val="734293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8577" y="152400"/>
            <a:ext cx="7620000" cy="1295400"/>
          </a:xfrm>
        </p:spPr>
        <p:txBody>
          <a:bodyPr/>
          <a:lstStyle/>
          <a:p>
            <a:pPr lvl="0" algn="ctr" fontAlgn="base">
              <a:spcAft>
                <a:spcPct val="0"/>
              </a:spcAft>
            </a:pPr>
            <a:r>
              <a:rPr lang="en-US" sz="2800" dirty="0">
                <a:solidFill>
                  <a:prstClr val="black"/>
                </a:solidFill>
                <a:latin typeface="Arial" charset="0"/>
                <a:ea typeface="+mn-ea"/>
                <a:cs typeface="+mn-cs"/>
              </a:rPr>
              <a:t>Examples of Using Objective Data to Conduct Exposure Assessments under the Performance Option </a:t>
            </a:r>
            <a:br>
              <a:rPr lang="en-US" sz="2800" dirty="0">
                <a:solidFill>
                  <a:prstClr val="black"/>
                </a:solidFill>
                <a:latin typeface="Arial" charset="0"/>
                <a:ea typeface="+mn-ea"/>
                <a:cs typeface="+mn-cs"/>
              </a:rPr>
            </a:br>
            <a:endParaRPr lang="en-US" sz="6000" dirty="0"/>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34</a:t>
            </a:fld>
            <a:endParaRPr lang="en-US" dirty="0">
              <a:solidFill>
                <a:prstClr val="black">
                  <a:lumMod val="50000"/>
                  <a:lumOff val="50000"/>
                </a:prstClr>
              </a:solidFill>
            </a:endParaRPr>
          </a:p>
        </p:txBody>
      </p:sp>
      <p:sp>
        <p:nvSpPr>
          <p:cNvPr id="5" name="Rectangle 4"/>
          <p:cNvSpPr/>
          <p:nvPr/>
        </p:nvSpPr>
        <p:spPr>
          <a:xfrm>
            <a:off x="228600" y="1533465"/>
            <a:ext cx="8726347" cy="5324535"/>
          </a:xfrm>
          <a:prstGeom prst="rect">
            <a:avLst/>
          </a:prstGeom>
          <a:solidFill>
            <a:srgbClr val="CCECFF"/>
          </a:solidFill>
        </p:spPr>
        <p:txBody>
          <a:bodyPr wrap="square">
            <a:spAutoFit/>
          </a:bodyPr>
          <a:lstStyle/>
          <a:p>
            <a:pPr marL="342900" indent="-342900">
              <a:buAutoNum type="arabicPeriod"/>
            </a:pPr>
            <a:r>
              <a:rPr lang="en-US" sz="2000" b="1" dirty="0" smtClean="0"/>
              <a:t>Industry-wide </a:t>
            </a:r>
            <a:r>
              <a:rPr lang="en-US" sz="2000" b="1" dirty="0"/>
              <a:t>surveys </a:t>
            </a:r>
            <a:r>
              <a:rPr lang="en-US" sz="2000" dirty="0"/>
              <a:t>of typical tasks or operations, which include well-documented procedures for measuring exposures and methods for controlling dust, could be used by employers to characterize employee exposures where employees perform tasks consistent with those described in the survey. </a:t>
            </a:r>
            <a:endParaRPr lang="en-US" sz="2000" dirty="0" smtClean="0"/>
          </a:p>
          <a:p>
            <a:pPr marL="342900" indent="-342900">
              <a:buAutoNum type="arabicPeriod"/>
            </a:pPr>
            <a:r>
              <a:rPr lang="en-US" sz="2000" dirty="0" smtClean="0"/>
              <a:t>Employers </a:t>
            </a:r>
            <a:r>
              <a:rPr lang="en-US" sz="2000" dirty="0"/>
              <a:t>can use </a:t>
            </a:r>
            <a:r>
              <a:rPr lang="en-US" sz="2000" b="1" dirty="0"/>
              <a:t>direct-reading instruments </a:t>
            </a:r>
            <a:r>
              <a:rPr lang="en-US" sz="2000" dirty="0"/>
              <a:t>to measure real-time levels of </a:t>
            </a:r>
            <a:r>
              <a:rPr lang="en-US" sz="2000" dirty="0" err="1"/>
              <a:t>respirable</a:t>
            </a:r>
            <a:r>
              <a:rPr lang="en-US" sz="2000" dirty="0"/>
              <a:t> dust in the air. If the employer has information on the percentage of </a:t>
            </a:r>
            <a:r>
              <a:rPr lang="en-US" sz="2000" dirty="0" err="1"/>
              <a:t>respirable</a:t>
            </a:r>
            <a:r>
              <a:rPr lang="en-US" sz="2000" dirty="0"/>
              <a:t> crystalline silica in that dust (for example, from the analysis of a bulk sample or information from a safety data sheet), he or she can then calculate the level of </a:t>
            </a:r>
            <a:r>
              <a:rPr lang="en-US" sz="2000" dirty="0" err="1"/>
              <a:t>respirable</a:t>
            </a:r>
            <a:r>
              <a:rPr lang="en-US" sz="2000" dirty="0"/>
              <a:t> crystalline silica in air. </a:t>
            </a:r>
            <a:endParaRPr lang="en-US" sz="2000" dirty="0" smtClean="0"/>
          </a:p>
          <a:p>
            <a:pPr marL="342900" indent="-342900">
              <a:buAutoNum type="arabicPeriod"/>
            </a:pPr>
            <a:r>
              <a:rPr lang="en-US" sz="2000" b="1" dirty="0" smtClean="0"/>
              <a:t>Historical </a:t>
            </a:r>
            <a:r>
              <a:rPr lang="en-US" sz="2000" b="1" dirty="0"/>
              <a:t>data</a:t>
            </a:r>
            <a:r>
              <a:rPr lang="en-US" sz="2000" dirty="0"/>
              <a:t>, which are monitoring results collected at any time before the effective date of the standard, could be used to assess employee exposures if the employer can show that the </a:t>
            </a:r>
            <a:r>
              <a:rPr lang="en-US" sz="2000" b="1" dirty="0"/>
              <a:t>data were collected during work operations and conditions that are consistent with the processes, types of material, control methods, work practices, and environmental conditions in the employer’s current operations.</a:t>
            </a:r>
          </a:p>
        </p:txBody>
      </p:sp>
    </p:spTree>
    <p:extLst>
      <p:ext uri="{BB962C8B-B14F-4D97-AF65-F5344CB8AC3E}">
        <p14:creationId xmlns:p14="http://schemas.microsoft.com/office/powerpoint/2010/main" val="48434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304801"/>
            <a:ext cx="8229600" cy="762000"/>
          </a:xfrm>
        </p:spPr>
        <p:txBody>
          <a:bodyPr/>
          <a:lstStyle/>
          <a:p>
            <a:pPr eaLnBrk="1" hangingPunct="1"/>
            <a:r>
              <a:rPr lang="en-US" altLang="en-US" sz="4000" dirty="0" smtClean="0">
                <a:solidFill>
                  <a:schemeClr val="tx1"/>
                </a:solidFill>
              </a:rPr>
              <a:t>Scheduled Monitoring Option</a:t>
            </a:r>
          </a:p>
        </p:txBody>
      </p:sp>
      <p:sp>
        <p:nvSpPr>
          <p:cNvPr id="27650" name="Rectangle 3"/>
          <p:cNvSpPr>
            <a:spLocks noGrp="1" noChangeArrowheads="1"/>
          </p:cNvSpPr>
          <p:nvPr>
            <p:ph sz="quarter" idx="13"/>
          </p:nvPr>
        </p:nvSpPr>
        <p:spPr>
          <a:xfrm>
            <a:off x="457200" y="1143006"/>
            <a:ext cx="8229600" cy="5100638"/>
          </a:xfrm>
        </p:spPr>
        <p:txBody>
          <a:bodyPr/>
          <a:lstStyle/>
          <a:p>
            <a:pPr eaLnBrk="1" hangingPunct="1"/>
            <a:r>
              <a:rPr lang="en-US" altLang="en-US" sz="2800" dirty="0" smtClean="0">
                <a:solidFill>
                  <a:schemeClr val="tx1"/>
                </a:solidFill>
              </a:rPr>
              <a:t>Prescribes a schedule for performing initial and periodic personal monitoring</a:t>
            </a:r>
          </a:p>
          <a:p>
            <a:pPr eaLnBrk="1" hangingPunct="1"/>
            <a:r>
              <a:rPr lang="en-US" altLang="en-US" sz="2800" dirty="0" smtClean="0">
                <a:solidFill>
                  <a:schemeClr val="tx1"/>
                </a:solidFill>
              </a:rPr>
              <a:t>If monitoring indicates:</a:t>
            </a:r>
          </a:p>
          <a:p>
            <a:pPr lvl="1" eaLnBrk="1" hangingPunct="1">
              <a:buFont typeface="Arial" panose="020B0604020202020204" pitchFamily="34" charset="0"/>
              <a:buChar char="•"/>
            </a:pPr>
            <a:r>
              <a:rPr lang="en-US" altLang="en-US" sz="2400" dirty="0" smtClean="0">
                <a:solidFill>
                  <a:schemeClr val="tx1"/>
                </a:solidFill>
              </a:rPr>
              <a:t>Initial below the AL: no additional monitoring</a:t>
            </a:r>
          </a:p>
          <a:p>
            <a:pPr lvl="1" eaLnBrk="1" hangingPunct="1">
              <a:buFont typeface="Arial" panose="020B0604020202020204" pitchFamily="34" charset="0"/>
              <a:buChar char="•"/>
            </a:pPr>
            <a:r>
              <a:rPr lang="en-US" altLang="en-US" sz="2400" dirty="0" smtClean="0">
                <a:solidFill>
                  <a:schemeClr val="tx1"/>
                </a:solidFill>
              </a:rPr>
              <a:t>Most recent at or above the AL: repeat within 6 months</a:t>
            </a:r>
          </a:p>
          <a:p>
            <a:pPr lvl="1" eaLnBrk="1" hangingPunct="1">
              <a:buFont typeface="Arial" panose="020B0604020202020204" pitchFamily="34" charset="0"/>
              <a:buChar char="•"/>
            </a:pPr>
            <a:r>
              <a:rPr lang="en-US" altLang="en-US" sz="2400" dirty="0" smtClean="0">
                <a:solidFill>
                  <a:schemeClr val="tx1"/>
                </a:solidFill>
              </a:rPr>
              <a:t>Most recent </a:t>
            </a:r>
            <a:r>
              <a:rPr lang="en-US" altLang="en-US" sz="2400" dirty="0">
                <a:solidFill>
                  <a:schemeClr val="tx1"/>
                </a:solidFill>
              </a:rPr>
              <a:t>a</a:t>
            </a:r>
            <a:r>
              <a:rPr lang="en-US" altLang="en-US" sz="2400" dirty="0" smtClean="0">
                <a:solidFill>
                  <a:schemeClr val="tx1"/>
                </a:solidFill>
              </a:rPr>
              <a:t>bove the PEL: repeat within 3 months</a:t>
            </a:r>
          </a:p>
          <a:p>
            <a:pPr lvl="1" eaLnBrk="1" hangingPunct="1">
              <a:buFont typeface="Arial" panose="020B0604020202020204" pitchFamily="34" charset="0"/>
              <a:buChar char="•"/>
            </a:pPr>
            <a:r>
              <a:rPr lang="en-US" altLang="en-US" sz="2400" dirty="0" smtClean="0">
                <a:solidFill>
                  <a:schemeClr val="tx1"/>
                </a:solidFill>
              </a:rPr>
              <a:t>Reassessment:  When two consecutive non-initial results, taken 7 or more days apart, are below the AL, monitoring can be discontinued</a:t>
            </a:r>
          </a:p>
          <a:p>
            <a:pPr lvl="1" eaLnBrk="1" hangingPunct="1">
              <a:buFont typeface="Arial" panose="020B0604020202020204" pitchFamily="34" charset="0"/>
              <a:buChar char="•"/>
            </a:pPr>
            <a:r>
              <a:rPr lang="en-US" altLang="en-US" sz="2400" dirty="0" smtClean="0">
                <a:solidFill>
                  <a:schemeClr val="tx1"/>
                </a:solidFill>
              </a:rPr>
              <a:t>Reassess if circumstances change</a:t>
            </a: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35</a:t>
            </a:fld>
            <a:endParaRPr lang="en-US">
              <a:solidFill>
                <a:prstClr val="black">
                  <a:lumMod val="50000"/>
                  <a:lumOff val="50000"/>
                </a:prstClr>
              </a:solidFill>
            </a:endParaRPr>
          </a:p>
        </p:txBody>
      </p:sp>
    </p:spTree>
    <p:extLst>
      <p:ext uri="{BB962C8B-B14F-4D97-AF65-F5344CB8AC3E}">
        <p14:creationId xmlns:p14="http://schemas.microsoft.com/office/powerpoint/2010/main" val="876090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36</a:t>
            </a:fld>
            <a:endParaRPr lang="en-US" dirty="0">
              <a:solidFill>
                <a:prstClr val="black">
                  <a:lumMod val="50000"/>
                  <a:lumOff val="50000"/>
                </a:prstClr>
              </a:solidFill>
            </a:endParaRPr>
          </a:p>
        </p:txBody>
      </p:sp>
      <p:sp>
        <p:nvSpPr>
          <p:cNvPr id="3" name="Title 2"/>
          <p:cNvSpPr>
            <a:spLocks noGrp="1"/>
          </p:cNvSpPr>
          <p:nvPr>
            <p:ph type="title"/>
          </p:nvPr>
        </p:nvSpPr>
        <p:spPr>
          <a:xfrm>
            <a:off x="457200" y="228600"/>
            <a:ext cx="8229600" cy="1371600"/>
          </a:xfrm>
        </p:spPr>
        <p:txBody>
          <a:bodyPr/>
          <a:lstStyle/>
          <a:p>
            <a:r>
              <a:rPr lang="en-US" altLang="en-US" sz="4000" dirty="0">
                <a:solidFill>
                  <a:srgbClr val="008000"/>
                </a:solidFill>
              </a:rPr>
              <a:t>General </a:t>
            </a:r>
            <a:r>
              <a:rPr lang="en-US" altLang="en-US" sz="4000" dirty="0" smtClean="0">
                <a:solidFill>
                  <a:srgbClr val="008000"/>
                </a:solidFill>
              </a:rPr>
              <a:t>Industry/Maritime – Employee Notification</a:t>
            </a:r>
            <a:endParaRPr lang="en-US" sz="4000" dirty="0"/>
          </a:p>
        </p:txBody>
      </p:sp>
      <p:sp>
        <p:nvSpPr>
          <p:cNvPr id="4" name="Content Placeholder 3"/>
          <p:cNvSpPr>
            <a:spLocks noGrp="1"/>
          </p:cNvSpPr>
          <p:nvPr>
            <p:ph sz="quarter" idx="13"/>
          </p:nvPr>
        </p:nvSpPr>
        <p:spPr>
          <a:xfrm>
            <a:off x="457200" y="1752600"/>
            <a:ext cx="8229600" cy="4343400"/>
          </a:xfrm>
        </p:spPr>
        <p:txBody>
          <a:bodyPr>
            <a:normAutofit/>
          </a:bodyPr>
          <a:lstStyle/>
          <a:p>
            <a:r>
              <a:rPr lang="en-US" sz="2800" b="1" dirty="0"/>
              <a:t>1910.1053(d)(6)(</a:t>
            </a:r>
            <a:r>
              <a:rPr lang="en-US" sz="2800" b="1" dirty="0" err="1"/>
              <a:t>i</a:t>
            </a:r>
            <a:r>
              <a:rPr lang="en-US" sz="2800" b="1" dirty="0"/>
              <a:t>)</a:t>
            </a:r>
            <a:endParaRPr lang="en-US" sz="2800" dirty="0"/>
          </a:p>
          <a:p>
            <a:r>
              <a:rPr lang="en-US" sz="2800" dirty="0"/>
              <a:t>Within </a:t>
            </a:r>
            <a:r>
              <a:rPr lang="en-US" sz="2800" b="1" dirty="0"/>
              <a:t>15</a:t>
            </a:r>
            <a:r>
              <a:rPr lang="en-US" sz="2800" dirty="0"/>
              <a:t> working days after completing an exposure assessment in accordance with paragraph (d) of this section, the employer shall individually notify each affected employee in writing of the results of that assessment or post the results in an appropriate location accessible to all affected employees.</a:t>
            </a:r>
          </a:p>
        </p:txBody>
      </p:sp>
    </p:spTree>
    <p:extLst>
      <p:ext uri="{BB962C8B-B14F-4D97-AF65-F5344CB8AC3E}">
        <p14:creationId xmlns:p14="http://schemas.microsoft.com/office/powerpoint/2010/main" val="2377573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37</a:t>
            </a:fld>
            <a:endParaRPr lang="en-US" dirty="0">
              <a:solidFill>
                <a:prstClr val="black">
                  <a:lumMod val="50000"/>
                  <a:lumOff val="50000"/>
                </a:prstClr>
              </a:solidFill>
            </a:endParaRPr>
          </a:p>
        </p:txBody>
      </p:sp>
      <p:sp>
        <p:nvSpPr>
          <p:cNvPr id="7" name="Title 6"/>
          <p:cNvSpPr>
            <a:spLocks noGrp="1"/>
          </p:cNvSpPr>
          <p:nvPr>
            <p:ph type="title"/>
          </p:nvPr>
        </p:nvSpPr>
        <p:spPr>
          <a:xfrm>
            <a:off x="457199" y="381000"/>
            <a:ext cx="8229600" cy="1371600"/>
          </a:xfrm>
        </p:spPr>
        <p:txBody>
          <a:bodyPr/>
          <a:lstStyle/>
          <a:p>
            <a:r>
              <a:rPr lang="en-US" altLang="en-US" sz="4000" dirty="0">
                <a:ln>
                  <a:solidFill>
                    <a:schemeClr val="accent1"/>
                  </a:solidFill>
                </a:ln>
                <a:solidFill>
                  <a:srgbClr val="FFFF00"/>
                </a:solidFill>
              </a:rPr>
              <a:t>Construction –</a:t>
            </a:r>
            <a:br>
              <a:rPr lang="en-US" altLang="en-US" sz="4000" dirty="0">
                <a:ln>
                  <a:solidFill>
                    <a:schemeClr val="accent1"/>
                  </a:solidFill>
                </a:ln>
                <a:solidFill>
                  <a:srgbClr val="FFFF00"/>
                </a:solidFill>
              </a:rPr>
            </a:br>
            <a:r>
              <a:rPr lang="en-US" altLang="en-US" sz="4000" dirty="0" smtClean="0">
                <a:ln>
                  <a:solidFill>
                    <a:schemeClr val="accent1"/>
                  </a:solidFill>
                </a:ln>
                <a:solidFill>
                  <a:srgbClr val="FFFF00"/>
                </a:solidFill>
              </a:rPr>
              <a:t>Employee Notification</a:t>
            </a:r>
            <a:endParaRPr lang="en-US" sz="4000" dirty="0"/>
          </a:p>
        </p:txBody>
      </p:sp>
      <p:sp>
        <p:nvSpPr>
          <p:cNvPr id="8" name="Content Placeholder 7"/>
          <p:cNvSpPr>
            <a:spLocks noGrp="1"/>
          </p:cNvSpPr>
          <p:nvPr>
            <p:ph sz="quarter" idx="13"/>
          </p:nvPr>
        </p:nvSpPr>
        <p:spPr>
          <a:xfrm>
            <a:off x="609600" y="1752600"/>
            <a:ext cx="8077200" cy="4419600"/>
          </a:xfrm>
        </p:spPr>
        <p:txBody>
          <a:bodyPr>
            <a:normAutofit/>
          </a:bodyPr>
          <a:lstStyle/>
          <a:p>
            <a:r>
              <a:rPr lang="en-US" sz="2800" b="1" dirty="0"/>
              <a:t>1926.1153(d)(2)(vi)(A)</a:t>
            </a:r>
            <a:endParaRPr lang="en-US" sz="2800" dirty="0"/>
          </a:p>
          <a:p>
            <a:r>
              <a:rPr lang="en-US" sz="2800" dirty="0"/>
              <a:t>Within </a:t>
            </a:r>
            <a:r>
              <a:rPr lang="en-US" sz="2800" b="1" dirty="0"/>
              <a:t>five</a:t>
            </a:r>
            <a:r>
              <a:rPr lang="en-US" sz="2800" dirty="0"/>
              <a:t> working days after completing an exposure assessment in accordance with paragraph (d)(2) of this section, the employer shall individually notify each affected employee in writing of the results of that assessment or post the results in an appropriate location accessible to all affected employees.</a:t>
            </a:r>
          </a:p>
        </p:txBody>
      </p:sp>
    </p:spTree>
    <p:extLst>
      <p:ext uri="{BB962C8B-B14F-4D97-AF65-F5344CB8AC3E}">
        <p14:creationId xmlns:p14="http://schemas.microsoft.com/office/powerpoint/2010/main" val="1342777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81006"/>
            <a:ext cx="8229600" cy="1143000"/>
          </a:xfrm>
        </p:spPr>
        <p:txBody>
          <a:bodyPr/>
          <a:lstStyle/>
          <a:p>
            <a:pPr eaLnBrk="1" hangingPunct="1"/>
            <a:r>
              <a:rPr lang="en-US" altLang="en-US" sz="4000" dirty="0" smtClean="0">
                <a:solidFill>
                  <a:schemeClr val="tx1"/>
                </a:solidFill>
              </a:rPr>
              <a:t>Appendix A – Methods of Sample Analysis</a:t>
            </a:r>
          </a:p>
        </p:txBody>
      </p:sp>
      <p:sp>
        <p:nvSpPr>
          <p:cNvPr id="29699" name="Rectangle 3"/>
          <p:cNvSpPr>
            <a:spLocks noGrp="1" noChangeArrowheads="1"/>
          </p:cNvSpPr>
          <p:nvPr>
            <p:ph sz="quarter" idx="13"/>
          </p:nvPr>
        </p:nvSpPr>
        <p:spPr>
          <a:xfrm>
            <a:off x="533400" y="1905000"/>
            <a:ext cx="8229600" cy="4267200"/>
          </a:xfrm>
        </p:spPr>
        <p:txBody>
          <a:bodyPr>
            <a:normAutofit lnSpcReduction="10000"/>
          </a:bodyPr>
          <a:lstStyle/>
          <a:p>
            <a:r>
              <a:rPr lang="en-US" altLang="en-US" sz="2800" dirty="0">
                <a:solidFill>
                  <a:schemeClr val="tx1">
                    <a:lumMod val="95000"/>
                    <a:lumOff val="5000"/>
                  </a:schemeClr>
                </a:solidFill>
              </a:rPr>
              <a:t>Employers must ensure that samples </a:t>
            </a:r>
            <a:r>
              <a:rPr lang="en-US" altLang="en-US" sz="2800" dirty="0" smtClean="0">
                <a:solidFill>
                  <a:schemeClr val="tx1">
                    <a:lumMod val="95000"/>
                    <a:lumOff val="5000"/>
                  </a:schemeClr>
                </a:solidFill>
              </a:rPr>
              <a:t>are </a:t>
            </a:r>
            <a:r>
              <a:rPr lang="en-US" altLang="en-US" sz="2800" dirty="0">
                <a:solidFill>
                  <a:schemeClr val="tx1">
                    <a:lumMod val="95000"/>
                    <a:lumOff val="5000"/>
                  </a:schemeClr>
                </a:solidFill>
              </a:rPr>
              <a:t>analyzed by a laboratory that follows the procedures in Appendix A</a:t>
            </a:r>
            <a:endParaRPr lang="en-US" altLang="en-US" sz="2800" dirty="0" smtClean="0">
              <a:solidFill>
                <a:schemeClr val="tx1">
                  <a:lumMod val="95000"/>
                  <a:lumOff val="5000"/>
                </a:schemeClr>
              </a:solidFill>
            </a:endParaRPr>
          </a:p>
          <a:p>
            <a:pPr eaLnBrk="1" hangingPunct="1"/>
            <a:r>
              <a:rPr lang="en-US" altLang="en-US" sz="2800" dirty="0" smtClean="0">
                <a:solidFill>
                  <a:schemeClr val="tx1">
                    <a:lumMod val="95000"/>
                    <a:lumOff val="5000"/>
                  </a:schemeClr>
                </a:solidFill>
              </a:rPr>
              <a:t>Appendix A specifies methods of sample analysis</a:t>
            </a:r>
          </a:p>
          <a:p>
            <a:pPr lvl="1">
              <a:buFont typeface="Arial" panose="020B0604020202020204" pitchFamily="34" charset="0"/>
              <a:buChar char="•"/>
            </a:pPr>
            <a:r>
              <a:rPr lang="en-US" altLang="en-US" sz="2600" dirty="0">
                <a:solidFill>
                  <a:schemeClr val="tx1">
                    <a:lumMod val="95000"/>
                    <a:lumOff val="5000"/>
                  </a:schemeClr>
                </a:solidFill>
              </a:rPr>
              <a:t>Allows for use of OSHA, NIOSH, or MSHA </a:t>
            </a:r>
            <a:r>
              <a:rPr lang="en-US" altLang="en-US" sz="2600" dirty="0" smtClean="0">
                <a:solidFill>
                  <a:schemeClr val="tx1">
                    <a:lumMod val="95000"/>
                    <a:lumOff val="5000"/>
                  </a:schemeClr>
                </a:solidFill>
              </a:rPr>
              <a:t>methods</a:t>
            </a:r>
          </a:p>
          <a:p>
            <a:pPr lvl="1">
              <a:buFont typeface="Arial" panose="020B0604020202020204" pitchFamily="34" charset="0"/>
              <a:buChar char="•"/>
            </a:pPr>
            <a:r>
              <a:rPr lang="en-US" altLang="en-US" sz="2600" dirty="0">
                <a:solidFill>
                  <a:schemeClr val="tx1">
                    <a:lumMod val="95000"/>
                    <a:lumOff val="5000"/>
                  </a:schemeClr>
                </a:solidFill>
              </a:rPr>
              <a:t>A</a:t>
            </a:r>
            <a:r>
              <a:rPr lang="en-US" altLang="en-US" sz="2600" dirty="0" smtClean="0">
                <a:solidFill>
                  <a:schemeClr val="tx1">
                    <a:lumMod val="95000"/>
                    <a:lumOff val="5000"/>
                  </a:schemeClr>
                </a:solidFill>
              </a:rPr>
              <a:t>nalysis must be conducted by accredited laboratories that follow specified  quality control procedures</a:t>
            </a:r>
            <a:endParaRPr lang="en-US" altLang="en-US" sz="2600" dirty="0">
              <a:solidFill>
                <a:schemeClr val="tx1">
                  <a:lumMod val="95000"/>
                  <a:lumOff val="5000"/>
                </a:schemeClr>
              </a:solidFill>
            </a:endParaRPr>
          </a:p>
          <a:p>
            <a:pPr eaLnBrk="1" hangingPunct="1">
              <a:buFont typeface="Arial" panose="020B0604020202020204" pitchFamily="34" charset="0"/>
              <a:buChar char="•"/>
            </a:pPr>
            <a:endParaRPr lang="en-US" altLang="en-US" sz="2400" dirty="0" smtClean="0">
              <a:solidFill>
                <a:schemeClr val="tx1"/>
              </a:solidFill>
            </a:endParaRPr>
          </a:p>
          <a:p>
            <a:pPr eaLnBrk="1" hangingPunct="1"/>
            <a:endParaRPr lang="en-US" altLang="en-US" sz="2400" dirty="0" smtClean="0">
              <a:solidFill>
                <a:schemeClr val="tx1"/>
              </a:solidFill>
            </a:endParaRPr>
          </a:p>
          <a:p>
            <a:pPr lvl="1" eaLnBrk="1" hangingPunct="1"/>
            <a:endParaRPr lang="en-US" altLang="en-US" sz="2400" dirty="0" smtClean="0">
              <a:solidFill>
                <a:schemeClr val="tx1"/>
              </a:solidFill>
            </a:endParaRPr>
          </a:p>
          <a:p>
            <a:pPr eaLnBrk="1" hangingPunct="1"/>
            <a:endParaRPr lang="en-US" altLang="en-US" sz="2800" dirty="0" smtClean="0">
              <a:solidFill>
                <a:schemeClr val="accent2"/>
              </a:solidFill>
            </a:endParaRP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38</a:t>
            </a:fld>
            <a:endParaRPr lang="en-US">
              <a:solidFill>
                <a:prstClr val="black">
                  <a:lumMod val="50000"/>
                  <a:lumOff val="50000"/>
                </a:prstClr>
              </a:solidFill>
            </a:endParaRPr>
          </a:p>
        </p:txBody>
      </p:sp>
    </p:spTree>
    <p:extLst>
      <p:ext uri="{BB962C8B-B14F-4D97-AF65-F5344CB8AC3E}">
        <p14:creationId xmlns:p14="http://schemas.microsoft.com/office/powerpoint/2010/main" val="1706103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04800"/>
            <a:ext cx="8229600" cy="1219200"/>
          </a:xfrm>
        </p:spPr>
        <p:txBody>
          <a:bodyPr/>
          <a:lstStyle/>
          <a:p>
            <a:r>
              <a:rPr lang="en-US" altLang="en-US" sz="4000" dirty="0">
                <a:solidFill>
                  <a:srgbClr val="008000"/>
                </a:solidFill>
              </a:rPr>
              <a:t>General Industry/Maritime -</a:t>
            </a:r>
            <a:br>
              <a:rPr lang="en-US" altLang="en-US" sz="4000" dirty="0">
                <a:solidFill>
                  <a:srgbClr val="008000"/>
                </a:solidFill>
              </a:rPr>
            </a:br>
            <a:r>
              <a:rPr lang="en-US" altLang="en-US" sz="4000" dirty="0" smtClean="0">
                <a:solidFill>
                  <a:srgbClr val="008000"/>
                </a:solidFill>
              </a:rPr>
              <a:t>Regulated </a:t>
            </a:r>
            <a:r>
              <a:rPr lang="en-US" altLang="en-US" sz="4000" dirty="0">
                <a:solidFill>
                  <a:srgbClr val="008000"/>
                </a:solidFill>
              </a:rPr>
              <a:t>Areas</a:t>
            </a:r>
            <a:endParaRPr lang="en-US" altLang="en-US" sz="4000" dirty="0" smtClean="0">
              <a:solidFill>
                <a:srgbClr val="008000"/>
              </a:solidFill>
            </a:endParaRPr>
          </a:p>
        </p:txBody>
      </p:sp>
      <p:sp>
        <p:nvSpPr>
          <p:cNvPr id="36867" name="Rectangle 3"/>
          <p:cNvSpPr>
            <a:spLocks noGrp="1" noChangeArrowheads="1"/>
          </p:cNvSpPr>
          <p:nvPr>
            <p:ph sz="quarter" idx="13"/>
          </p:nvPr>
        </p:nvSpPr>
        <p:spPr>
          <a:xfrm>
            <a:off x="457200" y="1981200"/>
            <a:ext cx="8153400" cy="3733800"/>
          </a:xfrm>
        </p:spPr>
        <p:txBody>
          <a:bodyPr/>
          <a:lstStyle/>
          <a:p>
            <a:pPr eaLnBrk="1" hangingPunct="1"/>
            <a:r>
              <a:rPr lang="en-US" altLang="en-US" sz="2800" dirty="0" smtClean="0">
                <a:solidFill>
                  <a:schemeClr val="tx1"/>
                </a:solidFill>
              </a:rPr>
              <a:t>Required where exposures can reasonably be expected to exceed the PEL</a:t>
            </a:r>
          </a:p>
          <a:p>
            <a:pPr eaLnBrk="1" hangingPunct="1"/>
            <a:r>
              <a:rPr lang="en-US" altLang="en-US" sz="2800" dirty="0" smtClean="0">
                <a:solidFill>
                  <a:schemeClr val="tx1"/>
                </a:solidFill>
              </a:rPr>
              <a:t>Must be demarcated in any manner that limits workers in the area</a:t>
            </a:r>
          </a:p>
          <a:p>
            <a:pPr eaLnBrk="1" hangingPunct="1"/>
            <a:r>
              <a:rPr lang="en-US" altLang="en-US" sz="2800" dirty="0" smtClean="0">
                <a:solidFill>
                  <a:schemeClr val="tx1"/>
                </a:solidFill>
              </a:rPr>
              <a:t>Must post warning signs at entrances</a:t>
            </a:r>
          </a:p>
          <a:p>
            <a:pPr eaLnBrk="1" hangingPunct="1"/>
            <a:r>
              <a:rPr lang="en-US" altLang="en-US" sz="2800" dirty="0" smtClean="0">
                <a:solidFill>
                  <a:schemeClr val="tx1"/>
                </a:solidFill>
              </a:rPr>
              <a:t>Respirator use required </a:t>
            </a:r>
          </a:p>
          <a:p>
            <a:pPr eaLnBrk="1" hangingPunct="1"/>
            <a:endParaRPr lang="en-US" altLang="en-US" sz="2800" dirty="0" smtClean="0">
              <a:solidFill>
                <a:schemeClr val="tx1"/>
              </a:solidFill>
            </a:endParaRPr>
          </a:p>
          <a:p>
            <a:pPr marL="365760" lvl="1" indent="0" eaLnBrk="1" hangingPunct="1">
              <a:buNone/>
            </a:pPr>
            <a:endParaRPr lang="en-US" altLang="en-US" sz="2400" dirty="0" smtClean="0">
              <a:solidFill>
                <a:schemeClr val="tx1"/>
              </a:solidFill>
            </a:endParaRPr>
          </a:p>
          <a:p>
            <a:pPr eaLnBrk="1" hangingPunct="1"/>
            <a:endParaRPr lang="en-US" altLang="en-US" dirty="0" smtClean="0">
              <a:solidFill>
                <a:schemeClr val="tx1"/>
              </a:solidFill>
            </a:endParaRPr>
          </a:p>
          <a:p>
            <a:pPr marL="45720" indent="0" eaLnBrk="1" hangingPunct="1">
              <a:buNone/>
            </a:pPr>
            <a:endParaRPr lang="en-US" altLang="en-US" sz="2400" dirty="0" smtClean="0">
              <a:solidFill>
                <a:schemeClr val="tx1"/>
              </a:solidFill>
            </a:endParaRPr>
          </a:p>
          <a:p>
            <a:pPr eaLnBrk="1" hangingPunct="1"/>
            <a:endParaRPr lang="en-US" altLang="en-US" dirty="0" smtClean="0">
              <a:solidFill>
                <a:schemeClr val="accent2"/>
              </a:solidFill>
            </a:endParaRP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39</a:t>
            </a:fld>
            <a:endParaRPr lang="en-US">
              <a:solidFill>
                <a:prstClr val="black">
                  <a:lumMod val="50000"/>
                  <a:lumOff val="50000"/>
                </a:prstClr>
              </a:solidFill>
            </a:endParaRPr>
          </a:p>
        </p:txBody>
      </p:sp>
    </p:spTree>
    <p:extLst>
      <p:ext uri="{BB962C8B-B14F-4D97-AF65-F5344CB8AC3E}">
        <p14:creationId xmlns:p14="http://schemas.microsoft.com/office/powerpoint/2010/main" val="3077081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bwMode="white">
          <a:xfrm>
            <a:off x="457200" y="304800"/>
            <a:ext cx="8229600" cy="762000"/>
          </a:xfrm>
        </p:spPr>
        <p:txBody>
          <a:bodyPr/>
          <a:lstStyle/>
          <a:p>
            <a:pPr eaLnBrk="1" hangingPunct="1"/>
            <a:r>
              <a:rPr lang="en-US" altLang="en-US" i="1" dirty="0" smtClean="0">
                <a:solidFill>
                  <a:srgbClr val="FFFFCC"/>
                </a:solidFill>
              </a:rPr>
              <a:t>Pennsylvania OSHA Area Offices </a:t>
            </a:r>
          </a:p>
        </p:txBody>
      </p:sp>
      <p:pic>
        <p:nvPicPr>
          <p:cNvPr id="114691" name="Picture 3" descr="map7"/>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64680" y="1050213"/>
            <a:ext cx="5486400" cy="4340225"/>
          </a:xfrm>
        </p:spPr>
      </p:pic>
      <p:sp>
        <p:nvSpPr>
          <p:cNvPr id="114692" name="Rectangle 4"/>
          <p:cNvSpPr>
            <a:spLocks noChangeArrowheads="1"/>
          </p:cNvSpPr>
          <p:nvPr/>
        </p:nvSpPr>
        <p:spPr bwMode="auto">
          <a:xfrm>
            <a:off x="5775325" y="1447800"/>
            <a:ext cx="3368675" cy="5022850"/>
          </a:xfrm>
          <a:prstGeom prst="rect">
            <a:avLst/>
          </a:prstGeom>
          <a:solidFill>
            <a:srgbClr val="EAEAEA">
              <a:alpha val="8588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lnSpc>
                <a:spcPct val="150000"/>
              </a:lnSpc>
              <a:spcBef>
                <a:spcPct val="20000"/>
              </a:spcBef>
              <a:buFont typeface="Arial" charset="0"/>
              <a:buChar char="•"/>
              <a:tabLst>
                <a:tab pos="228600" algn="l"/>
                <a:tab pos="2971800" algn="l"/>
              </a:tabLst>
              <a:defRPr sz="3200">
                <a:solidFill>
                  <a:schemeClr val="tx1"/>
                </a:solidFill>
                <a:latin typeface="Corbel" pitchFamily="34" charset="0"/>
              </a:defRPr>
            </a:lvl1pPr>
            <a:lvl2pPr marL="742950" indent="-285750" eaLnBrk="0" hangingPunct="0">
              <a:lnSpc>
                <a:spcPct val="150000"/>
              </a:lnSpc>
              <a:spcBef>
                <a:spcPct val="20000"/>
              </a:spcBef>
              <a:buFont typeface="Arial" charset="0"/>
              <a:buChar char="–"/>
              <a:tabLst>
                <a:tab pos="228600" algn="l"/>
                <a:tab pos="2971800" algn="l"/>
              </a:tabLst>
              <a:defRPr sz="2800">
                <a:solidFill>
                  <a:schemeClr val="tx1"/>
                </a:solidFill>
                <a:latin typeface="Corbel" pitchFamily="34" charset="0"/>
              </a:defRPr>
            </a:lvl2pPr>
            <a:lvl3pPr marL="1143000" indent="-228600" eaLnBrk="0" hangingPunct="0">
              <a:lnSpc>
                <a:spcPct val="150000"/>
              </a:lnSpc>
              <a:spcBef>
                <a:spcPct val="20000"/>
              </a:spcBef>
              <a:buFont typeface="Arial" charset="0"/>
              <a:buChar char="•"/>
              <a:tabLst>
                <a:tab pos="228600" algn="l"/>
                <a:tab pos="2971800" algn="l"/>
              </a:tabLst>
              <a:defRPr sz="2400">
                <a:solidFill>
                  <a:schemeClr val="tx1"/>
                </a:solidFill>
                <a:latin typeface="Corbel" pitchFamily="34" charset="0"/>
              </a:defRPr>
            </a:lvl3pPr>
            <a:lvl4pPr marL="1600200" indent="-228600" eaLnBrk="0" hangingPunct="0">
              <a:lnSpc>
                <a:spcPct val="150000"/>
              </a:lnSpc>
              <a:spcBef>
                <a:spcPct val="20000"/>
              </a:spcBef>
              <a:buFont typeface="Arial" charset="0"/>
              <a:buChar char="–"/>
              <a:tabLst>
                <a:tab pos="228600" algn="l"/>
                <a:tab pos="2971800" algn="l"/>
              </a:tabLst>
              <a:defRPr sz="2000">
                <a:solidFill>
                  <a:schemeClr val="tx1"/>
                </a:solidFill>
                <a:latin typeface="Corbel" pitchFamily="34" charset="0"/>
              </a:defRPr>
            </a:lvl4pPr>
            <a:lvl5pPr marL="2057400" indent="-228600" eaLnBrk="0" hangingPunct="0">
              <a:lnSpc>
                <a:spcPct val="150000"/>
              </a:lnSpc>
              <a:spcBef>
                <a:spcPct val="20000"/>
              </a:spcBef>
              <a:buFont typeface="Arial" charset="0"/>
              <a:buChar char="»"/>
              <a:tabLst>
                <a:tab pos="228600" algn="l"/>
                <a:tab pos="2971800" algn="l"/>
              </a:tabLst>
              <a:defRPr sz="2000">
                <a:solidFill>
                  <a:schemeClr val="tx1"/>
                </a:solidFill>
                <a:latin typeface="Corbel" pitchFamily="34" charset="0"/>
              </a:defRPr>
            </a:lvl5pPr>
            <a:lvl6pPr marL="2514600" indent="-228600" defTabSz="457200" eaLnBrk="0" fontAlgn="base" hangingPunct="0">
              <a:lnSpc>
                <a:spcPct val="150000"/>
              </a:lnSpc>
              <a:spcBef>
                <a:spcPct val="20000"/>
              </a:spcBef>
              <a:spcAft>
                <a:spcPct val="0"/>
              </a:spcAft>
              <a:buFont typeface="Arial" charset="0"/>
              <a:buChar char="»"/>
              <a:tabLst>
                <a:tab pos="228600" algn="l"/>
                <a:tab pos="2971800" algn="l"/>
              </a:tabLst>
              <a:defRPr sz="2000">
                <a:solidFill>
                  <a:schemeClr val="tx1"/>
                </a:solidFill>
                <a:latin typeface="Corbel" pitchFamily="34" charset="0"/>
              </a:defRPr>
            </a:lvl6pPr>
            <a:lvl7pPr marL="2971800" indent="-228600" defTabSz="457200" eaLnBrk="0" fontAlgn="base" hangingPunct="0">
              <a:lnSpc>
                <a:spcPct val="150000"/>
              </a:lnSpc>
              <a:spcBef>
                <a:spcPct val="20000"/>
              </a:spcBef>
              <a:spcAft>
                <a:spcPct val="0"/>
              </a:spcAft>
              <a:buFont typeface="Arial" charset="0"/>
              <a:buChar char="»"/>
              <a:tabLst>
                <a:tab pos="228600" algn="l"/>
                <a:tab pos="2971800" algn="l"/>
              </a:tabLst>
              <a:defRPr sz="2000">
                <a:solidFill>
                  <a:schemeClr val="tx1"/>
                </a:solidFill>
                <a:latin typeface="Corbel" pitchFamily="34" charset="0"/>
              </a:defRPr>
            </a:lvl7pPr>
            <a:lvl8pPr marL="3429000" indent="-228600" defTabSz="457200" eaLnBrk="0" fontAlgn="base" hangingPunct="0">
              <a:lnSpc>
                <a:spcPct val="150000"/>
              </a:lnSpc>
              <a:spcBef>
                <a:spcPct val="20000"/>
              </a:spcBef>
              <a:spcAft>
                <a:spcPct val="0"/>
              </a:spcAft>
              <a:buFont typeface="Arial" charset="0"/>
              <a:buChar char="»"/>
              <a:tabLst>
                <a:tab pos="228600" algn="l"/>
                <a:tab pos="2971800" algn="l"/>
              </a:tabLst>
              <a:defRPr sz="2000">
                <a:solidFill>
                  <a:schemeClr val="tx1"/>
                </a:solidFill>
                <a:latin typeface="Corbel" pitchFamily="34" charset="0"/>
              </a:defRPr>
            </a:lvl8pPr>
            <a:lvl9pPr marL="3886200" indent="-228600" defTabSz="457200" eaLnBrk="0" fontAlgn="base" hangingPunct="0">
              <a:lnSpc>
                <a:spcPct val="150000"/>
              </a:lnSpc>
              <a:spcBef>
                <a:spcPct val="20000"/>
              </a:spcBef>
              <a:spcAft>
                <a:spcPct val="0"/>
              </a:spcAft>
              <a:buFont typeface="Arial" charset="0"/>
              <a:buChar char="»"/>
              <a:tabLst>
                <a:tab pos="228600" algn="l"/>
                <a:tab pos="2971800" algn="l"/>
              </a:tabLst>
              <a:defRPr sz="2000">
                <a:solidFill>
                  <a:schemeClr val="tx1"/>
                </a:solidFill>
                <a:latin typeface="Corbel" pitchFamily="34" charset="0"/>
              </a:defRPr>
            </a:lvl9pPr>
          </a:lstStyle>
          <a:p>
            <a:pPr algn="ctr" defTabSz="457200">
              <a:lnSpc>
                <a:spcPct val="100000"/>
              </a:lnSpc>
              <a:spcBef>
                <a:spcPct val="0"/>
              </a:spcBef>
              <a:buFontTx/>
              <a:buNone/>
            </a:pPr>
            <a:r>
              <a:rPr lang="en-US" altLang="en-US" sz="2400" b="1" dirty="0" smtClean="0">
                <a:solidFill>
                  <a:srgbClr val="000099"/>
                </a:solidFill>
                <a:latin typeface="Times" pitchFamily="18" charset="0"/>
                <a:ea typeface="ＭＳ Ｐゴシック"/>
                <a:cs typeface="Arial" charset="0"/>
              </a:rPr>
              <a:t>Allentown Area Office</a:t>
            </a:r>
            <a:endParaRPr lang="en-US" altLang="en-US" sz="2400" dirty="0" smtClean="0">
              <a:solidFill>
                <a:srgbClr val="000099"/>
              </a:solidFill>
              <a:latin typeface="Times" pitchFamily="18" charset="0"/>
              <a:ea typeface="ＭＳ Ｐゴシック"/>
              <a:cs typeface="Arial" charset="0"/>
            </a:endParaRPr>
          </a:p>
          <a:p>
            <a:pPr algn="ctr" defTabSz="457200">
              <a:lnSpc>
                <a:spcPct val="100000"/>
              </a:lnSpc>
              <a:spcBef>
                <a:spcPct val="0"/>
              </a:spcBef>
              <a:buFontTx/>
              <a:buNone/>
            </a:pPr>
            <a:r>
              <a:rPr lang="en-US" altLang="en-US" sz="2200" dirty="0" smtClean="0">
                <a:solidFill>
                  <a:srgbClr val="000099"/>
                </a:solidFill>
                <a:latin typeface="Times New Roman" pitchFamily="18" charset="0"/>
                <a:ea typeface="ＭＳ Ｐゴシック"/>
                <a:cs typeface="Arial" charset="0"/>
              </a:rPr>
              <a:t>(267) 429-7542</a:t>
            </a:r>
            <a:r>
              <a:rPr lang="en-US" altLang="en-US" sz="2200" dirty="0" smtClean="0">
                <a:solidFill>
                  <a:srgbClr val="0066FF"/>
                </a:solidFill>
                <a:latin typeface="Times New Roman" pitchFamily="18" charset="0"/>
                <a:ea typeface="ＭＳ Ｐゴシック"/>
                <a:cs typeface="Arial" charset="0"/>
              </a:rPr>
              <a:t> </a:t>
            </a:r>
          </a:p>
          <a:p>
            <a:pPr algn="ctr" defTabSz="457200">
              <a:lnSpc>
                <a:spcPct val="100000"/>
              </a:lnSpc>
              <a:spcBef>
                <a:spcPct val="0"/>
              </a:spcBef>
              <a:buFontTx/>
              <a:buNone/>
            </a:pPr>
            <a:r>
              <a:rPr lang="en-US" altLang="en-US" sz="2400" b="1" dirty="0" smtClean="0">
                <a:solidFill>
                  <a:srgbClr val="000099"/>
                </a:solidFill>
                <a:latin typeface="Times New Roman" pitchFamily="18" charset="0"/>
                <a:ea typeface="ＭＳ Ｐゴシック"/>
                <a:cs typeface="Arial" charset="0"/>
              </a:rPr>
              <a:t>Erie Area Office</a:t>
            </a:r>
            <a:endParaRPr lang="en-US" altLang="en-US" sz="2400" dirty="0" smtClean="0">
              <a:solidFill>
                <a:srgbClr val="000099"/>
              </a:solidFill>
              <a:latin typeface="Times New Roman" pitchFamily="18" charset="0"/>
              <a:ea typeface="ＭＳ Ｐゴシック"/>
              <a:cs typeface="Arial" charset="0"/>
            </a:endParaRPr>
          </a:p>
          <a:p>
            <a:pPr algn="ctr" defTabSz="457200" eaLnBrk="1" hangingPunct="1">
              <a:lnSpc>
                <a:spcPct val="100000"/>
              </a:lnSpc>
              <a:spcBef>
                <a:spcPct val="0"/>
              </a:spcBef>
              <a:buFontTx/>
              <a:buNone/>
            </a:pPr>
            <a:r>
              <a:rPr lang="en-US" altLang="en-US" sz="2200" dirty="0" smtClean="0">
                <a:solidFill>
                  <a:srgbClr val="000099"/>
                </a:solidFill>
                <a:latin typeface="Times New Roman" pitchFamily="18" charset="0"/>
                <a:ea typeface="ＭＳ Ｐゴシック"/>
                <a:cs typeface="Arial" charset="0"/>
              </a:rPr>
              <a:t>(814) 874-5150</a:t>
            </a:r>
          </a:p>
          <a:p>
            <a:pPr algn="ctr" defTabSz="457200">
              <a:lnSpc>
                <a:spcPct val="100000"/>
              </a:lnSpc>
              <a:spcBef>
                <a:spcPct val="0"/>
              </a:spcBef>
              <a:buFontTx/>
              <a:buNone/>
            </a:pPr>
            <a:r>
              <a:rPr lang="en-US" altLang="en-US" sz="2400" b="1" dirty="0" smtClean="0">
                <a:solidFill>
                  <a:srgbClr val="000099"/>
                </a:solidFill>
                <a:latin typeface="Times" pitchFamily="18" charset="0"/>
                <a:ea typeface="ＭＳ Ｐゴシック"/>
                <a:cs typeface="Arial" charset="0"/>
              </a:rPr>
              <a:t>Harrisburg Area Office</a:t>
            </a:r>
            <a:endParaRPr lang="en-US" altLang="en-US" sz="2400" dirty="0" smtClean="0">
              <a:solidFill>
                <a:srgbClr val="000099"/>
              </a:solidFill>
              <a:latin typeface="Times" pitchFamily="18" charset="0"/>
              <a:ea typeface="ＭＳ Ｐゴシック"/>
              <a:cs typeface="Arial" charset="0"/>
            </a:endParaRPr>
          </a:p>
          <a:p>
            <a:pPr algn="ctr" defTabSz="457200">
              <a:lnSpc>
                <a:spcPct val="100000"/>
              </a:lnSpc>
              <a:spcBef>
                <a:spcPct val="0"/>
              </a:spcBef>
              <a:buFontTx/>
              <a:buNone/>
            </a:pPr>
            <a:r>
              <a:rPr lang="en-US" altLang="en-US" sz="2200" dirty="0" smtClean="0">
                <a:solidFill>
                  <a:srgbClr val="000099"/>
                </a:solidFill>
                <a:latin typeface="Times" pitchFamily="18" charset="0"/>
                <a:ea typeface="ＭＳ Ｐゴシック"/>
                <a:cs typeface="Arial" charset="0"/>
              </a:rPr>
              <a:t>	(717) 782-3902</a:t>
            </a:r>
          </a:p>
          <a:p>
            <a:pPr algn="ctr" defTabSz="457200">
              <a:lnSpc>
                <a:spcPct val="100000"/>
              </a:lnSpc>
              <a:spcBef>
                <a:spcPct val="0"/>
              </a:spcBef>
              <a:buFontTx/>
              <a:buNone/>
            </a:pPr>
            <a:r>
              <a:rPr lang="en-US" altLang="en-US" sz="2400" b="1" dirty="0" smtClean="0">
                <a:solidFill>
                  <a:srgbClr val="000099"/>
                </a:solidFill>
                <a:latin typeface="Times" pitchFamily="18" charset="0"/>
                <a:ea typeface="ＭＳ Ｐゴシック"/>
                <a:cs typeface="Arial" charset="0"/>
              </a:rPr>
              <a:t>Philadelphia Area Office</a:t>
            </a:r>
            <a:endParaRPr lang="en-US" altLang="en-US" sz="2400" dirty="0" smtClean="0">
              <a:solidFill>
                <a:srgbClr val="000099"/>
              </a:solidFill>
              <a:latin typeface="Times" pitchFamily="18" charset="0"/>
              <a:ea typeface="ＭＳ Ｐゴシック"/>
              <a:cs typeface="Arial" charset="0"/>
            </a:endParaRPr>
          </a:p>
          <a:p>
            <a:pPr algn="ctr" defTabSz="457200">
              <a:lnSpc>
                <a:spcPct val="100000"/>
              </a:lnSpc>
              <a:spcBef>
                <a:spcPct val="0"/>
              </a:spcBef>
              <a:buFontTx/>
              <a:buNone/>
            </a:pPr>
            <a:r>
              <a:rPr lang="en-US" altLang="en-US" sz="2200" dirty="0" smtClean="0">
                <a:solidFill>
                  <a:srgbClr val="000099"/>
                </a:solidFill>
                <a:latin typeface="Times" pitchFamily="18" charset="0"/>
                <a:ea typeface="ＭＳ Ｐゴシック"/>
                <a:cs typeface="Arial" charset="0"/>
              </a:rPr>
              <a:t>	(215) 597-4955</a:t>
            </a:r>
          </a:p>
          <a:p>
            <a:pPr algn="ctr" defTabSz="457200">
              <a:lnSpc>
                <a:spcPct val="100000"/>
              </a:lnSpc>
              <a:spcBef>
                <a:spcPct val="0"/>
              </a:spcBef>
              <a:buFontTx/>
              <a:buNone/>
            </a:pPr>
            <a:r>
              <a:rPr lang="en-US" altLang="en-US" sz="2400" b="1" dirty="0" smtClean="0">
                <a:solidFill>
                  <a:srgbClr val="000099"/>
                </a:solidFill>
                <a:latin typeface="Times" pitchFamily="18" charset="0"/>
                <a:ea typeface="ＭＳ Ｐゴシック"/>
                <a:cs typeface="Arial" charset="0"/>
              </a:rPr>
              <a:t>Pittsburgh Area Office</a:t>
            </a:r>
            <a:endParaRPr lang="en-US" altLang="en-US" sz="2400" dirty="0" smtClean="0">
              <a:solidFill>
                <a:srgbClr val="000099"/>
              </a:solidFill>
              <a:latin typeface="Times" pitchFamily="18" charset="0"/>
              <a:ea typeface="ＭＳ Ｐゴシック"/>
              <a:cs typeface="Arial" charset="0"/>
            </a:endParaRPr>
          </a:p>
          <a:p>
            <a:pPr algn="ctr" defTabSz="457200">
              <a:lnSpc>
                <a:spcPct val="100000"/>
              </a:lnSpc>
              <a:spcBef>
                <a:spcPct val="0"/>
              </a:spcBef>
              <a:buFontTx/>
              <a:buNone/>
            </a:pPr>
            <a:r>
              <a:rPr lang="en-US" altLang="en-US" sz="2200" dirty="0" smtClean="0">
                <a:solidFill>
                  <a:srgbClr val="000099"/>
                </a:solidFill>
                <a:latin typeface="Times" pitchFamily="18" charset="0"/>
                <a:ea typeface="ＭＳ Ｐゴシック"/>
                <a:cs typeface="Arial" charset="0"/>
              </a:rPr>
              <a:t>	(412) 395-4903</a:t>
            </a:r>
          </a:p>
          <a:p>
            <a:pPr algn="ctr" defTabSz="457200">
              <a:lnSpc>
                <a:spcPct val="100000"/>
              </a:lnSpc>
              <a:spcBef>
                <a:spcPct val="0"/>
              </a:spcBef>
              <a:buFontTx/>
              <a:buNone/>
            </a:pPr>
            <a:r>
              <a:rPr lang="en-US" altLang="en-US" sz="2400" b="1" dirty="0" smtClean="0">
                <a:solidFill>
                  <a:srgbClr val="000099"/>
                </a:solidFill>
                <a:latin typeface="Times" pitchFamily="18" charset="0"/>
                <a:ea typeface="ＭＳ Ｐゴシック"/>
                <a:cs typeface="Arial" charset="0"/>
              </a:rPr>
              <a:t>Wilkes-Barre Area Office</a:t>
            </a:r>
            <a:endParaRPr lang="en-US" altLang="en-US" sz="2400" dirty="0" smtClean="0">
              <a:solidFill>
                <a:srgbClr val="000099"/>
              </a:solidFill>
              <a:latin typeface="Times" pitchFamily="18" charset="0"/>
              <a:ea typeface="ＭＳ Ｐゴシック"/>
              <a:cs typeface="Arial" charset="0"/>
            </a:endParaRPr>
          </a:p>
          <a:p>
            <a:pPr algn="ctr" defTabSz="457200">
              <a:lnSpc>
                <a:spcPct val="100000"/>
              </a:lnSpc>
              <a:spcBef>
                <a:spcPct val="0"/>
              </a:spcBef>
              <a:buFontTx/>
              <a:buNone/>
            </a:pPr>
            <a:r>
              <a:rPr lang="en-US" altLang="en-US" sz="2200" dirty="0" smtClean="0">
                <a:solidFill>
                  <a:srgbClr val="000099"/>
                </a:solidFill>
                <a:latin typeface="Times" pitchFamily="18" charset="0"/>
                <a:ea typeface="ＭＳ Ｐゴシック"/>
                <a:cs typeface="Arial" charset="0"/>
              </a:rPr>
              <a:t>	(570) 826-6538</a:t>
            </a:r>
          </a:p>
        </p:txBody>
      </p:sp>
      <p:sp>
        <p:nvSpPr>
          <p:cNvPr id="114693" name="Text Box 5"/>
          <p:cNvSpPr txBox="1">
            <a:spLocks noChangeArrowheads="1"/>
          </p:cNvSpPr>
          <p:nvPr/>
        </p:nvSpPr>
        <p:spPr bwMode="white">
          <a:xfrm>
            <a:off x="990600" y="5334000"/>
            <a:ext cx="3352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lnSpc>
                <a:spcPct val="150000"/>
              </a:lnSpc>
              <a:spcBef>
                <a:spcPct val="20000"/>
              </a:spcBef>
              <a:buFont typeface="Arial" charset="0"/>
              <a:buChar char="•"/>
              <a:defRPr sz="3200">
                <a:solidFill>
                  <a:schemeClr val="tx1"/>
                </a:solidFill>
                <a:latin typeface="Corbel" pitchFamily="34" charset="0"/>
              </a:defRPr>
            </a:lvl1pPr>
            <a:lvl2pPr marL="742950" indent="-285750" eaLnBrk="0" hangingPunct="0">
              <a:lnSpc>
                <a:spcPct val="150000"/>
              </a:lnSpc>
              <a:spcBef>
                <a:spcPct val="20000"/>
              </a:spcBef>
              <a:buFont typeface="Arial" charset="0"/>
              <a:buChar char="–"/>
              <a:defRPr sz="2800">
                <a:solidFill>
                  <a:schemeClr val="tx1"/>
                </a:solidFill>
                <a:latin typeface="Corbel" pitchFamily="34" charset="0"/>
              </a:defRPr>
            </a:lvl2pPr>
            <a:lvl3pPr marL="1143000" indent="-228600" eaLnBrk="0" hangingPunct="0">
              <a:lnSpc>
                <a:spcPct val="150000"/>
              </a:lnSpc>
              <a:spcBef>
                <a:spcPct val="20000"/>
              </a:spcBef>
              <a:buFont typeface="Arial" charset="0"/>
              <a:buChar char="•"/>
              <a:defRPr sz="2400">
                <a:solidFill>
                  <a:schemeClr val="tx1"/>
                </a:solidFill>
                <a:latin typeface="Corbel" pitchFamily="34" charset="0"/>
              </a:defRPr>
            </a:lvl3pPr>
            <a:lvl4pPr marL="1600200" indent="-228600" eaLnBrk="0" hangingPunct="0">
              <a:lnSpc>
                <a:spcPct val="150000"/>
              </a:lnSpc>
              <a:spcBef>
                <a:spcPct val="20000"/>
              </a:spcBef>
              <a:buFont typeface="Arial" charset="0"/>
              <a:buChar char="–"/>
              <a:defRPr sz="2000">
                <a:solidFill>
                  <a:schemeClr val="tx1"/>
                </a:solidFill>
                <a:latin typeface="Corbel" pitchFamily="34" charset="0"/>
              </a:defRPr>
            </a:lvl4pPr>
            <a:lvl5pPr marL="2057400" indent="-228600" eaLnBrk="0" hangingPunct="0">
              <a:lnSpc>
                <a:spcPct val="150000"/>
              </a:lnSpc>
              <a:spcBef>
                <a:spcPct val="20000"/>
              </a:spcBef>
              <a:buFont typeface="Arial" charset="0"/>
              <a:buChar char="»"/>
              <a:defRPr sz="2000">
                <a:solidFill>
                  <a:schemeClr val="tx1"/>
                </a:solidFill>
                <a:latin typeface="Corbel" pitchFamily="34" charset="0"/>
              </a:defRPr>
            </a:lvl5pPr>
            <a:lvl6pPr marL="25146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6pPr>
            <a:lvl7pPr marL="29718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7pPr>
            <a:lvl8pPr marL="34290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8pPr>
            <a:lvl9pPr marL="38862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9pPr>
          </a:lstStyle>
          <a:p>
            <a:pPr algn="ctr" defTabSz="457200">
              <a:lnSpc>
                <a:spcPct val="100000"/>
              </a:lnSpc>
              <a:spcBef>
                <a:spcPct val="0"/>
              </a:spcBef>
              <a:buFontTx/>
              <a:buNone/>
            </a:pPr>
            <a:r>
              <a:rPr lang="en-US" altLang="en-US" sz="2400" b="1" dirty="0" smtClean="0">
                <a:solidFill>
                  <a:srgbClr val="FFFFCC"/>
                </a:solidFill>
                <a:latin typeface="Times" pitchFamily="18" charset="0"/>
                <a:ea typeface="ＭＳ Ｐゴシック"/>
                <a:cs typeface="Arial" charset="0"/>
              </a:rPr>
              <a:t>Main OSHA Number:  </a:t>
            </a:r>
          </a:p>
          <a:p>
            <a:pPr algn="ctr" defTabSz="457200">
              <a:lnSpc>
                <a:spcPct val="100000"/>
              </a:lnSpc>
              <a:spcBef>
                <a:spcPct val="0"/>
              </a:spcBef>
              <a:buFontTx/>
              <a:buNone/>
            </a:pPr>
            <a:r>
              <a:rPr lang="en-US" altLang="en-US" sz="2400" dirty="0" smtClean="0">
                <a:solidFill>
                  <a:srgbClr val="FFFFCC"/>
                </a:solidFill>
                <a:latin typeface="Times" pitchFamily="18" charset="0"/>
                <a:ea typeface="ＭＳ Ｐゴシック"/>
                <a:cs typeface="Arial" charset="0"/>
              </a:rPr>
              <a:t>1-800-321-OSHA, </a:t>
            </a:r>
          </a:p>
          <a:p>
            <a:pPr algn="ctr" defTabSz="457200">
              <a:lnSpc>
                <a:spcPct val="100000"/>
              </a:lnSpc>
              <a:spcBef>
                <a:spcPct val="0"/>
              </a:spcBef>
              <a:buFontTx/>
              <a:buNone/>
            </a:pPr>
            <a:r>
              <a:rPr lang="en-US" altLang="en-US" sz="2400" dirty="0" smtClean="0">
                <a:solidFill>
                  <a:srgbClr val="FFFFCC"/>
                </a:solidFill>
                <a:latin typeface="Times" pitchFamily="18" charset="0"/>
                <a:ea typeface="ＭＳ Ｐゴシック"/>
                <a:cs typeface="Arial" charset="0"/>
              </a:rPr>
              <a:t>1-800-321-6742</a:t>
            </a:r>
          </a:p>
        </p:txBody>
      </p:sp>
      <p:sp>
        <p:nvSpPr>
          <p:cNvPr id="114694" name="Text Box 6"/>
          <p:cNvSpPr txBox="1">
            <a:spLocks noChangeArrowheads="1"/>
          </p:cNvSpPr>
          <p:nvPr/>
        </p:nvSpPr>
        <p:spPr bwMode="auto">
          <a:xfrm>
            <a:off x="7010400" y="6613525"/>
            <a:ext cx="11620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50000"/>
              </a:lnSpc>
              <a:spcBef>
                <a:spcPct val="20000"/>
              </a:spcBef>
              <a:buFont typeface="Arial" charset="0"/>
              <a:buChar char="•"/>
              <a:defRPr sz="3200">
                <a:solidFill>
                  <a:schemeClr val="tx1"/>
                </a:solidFill>
                <a:latin typeface="Corbel" pitchFamily="34" charset="0"/>
              </a:defRPr>
            </a:lvl1pPr>
            <a:lvl2pPr marL="742950" indent="-285750" eaLnBrk="0" hangingPunct="0">
              <a:lnSpc>
                <a:spcPct val="150000"/>
              </a:lnSpc>
              <a:spcBef>
                <a:spcPct val="20000"/>
              </a:spcBef>
              <a:buFont typeface="Arial" charset="0"/>
              <a:buChar char="–"/>
              <a:defRPr sz="2800">
                <a:solidFill>
                  <a:schemeClr val="tx1"/>
                </a:solidFill>
                <a:latin typeface="Corbel" pitchFamily="34" charset="0"/>
              </a:defRPr>
            </a:lvl2pPr>
            <a:lvl3pPr marL="1143000" indent="-228600" eaLnBrk="0" hangingPunct="0">
              <a:lnSpc>
                <a:spcPct val="150000"/>
              </a:lnSpc>
              <a:spcBef>
                <a:spcPct val="20000"/>
              </a:spcBef>
              <a:buFont typeface="Arial" charset="0"/>
              <a:buChar char="•"/>
              <a:defRPr sz="2400">
                <a:solidFill>
                  <a:schemeClr val="tx1"/>
                </a:solidFill>
                <a:latin typeface="Corbel" pitchFamily="34" charset="0"/>
              </a:defRPr>
            </a:lvl3pPr>
            <a:lvl4pPr marL="1600200" indent="-228600" eaLnBrk="0" hangingPunct="0">
              <a:lnSpc>
                <a:spcPct val="150000"/>
              </a:lnSpc>
              <a:spcBef>
                <a:spcPct val="20000"/>
              </a:spcBef>
              <a:buFont typeface="Arial" charset="0"/>
              <a:buChar char="–"/>
              <a:defRPr sz="2000">
                <a:solidFill>
                  <a:schemeClr val="tx1"/>
                </a:solidFill>
                <a:latin typeface="Corbel" pitchFamily="34" charset="0"/>
              </a:defRPr>
            </a:lvl4pPr>
            <a:lvl5pPr marL="2057400" indent="-228600" eaLnBrk="0" hangingPunct="0">
              <a:lnSpc>
                <a:spcPct val="150000"/>
              </a:lnSpc>
              <a:spcBef>
                <a:spcPct val="20000"/>
              </a:spcBef>
              <a:buFont typeface="Arial" charset="0"/>
              <a:buChar char="»"/>
              <a:defRPr sz="2000">
                <a:solidFill>
                  <a:schemeClr val="tx1"/>
                </a:solidFill>
                <a:latin typeface="Corbel" pitchFamily="34" charset="0"/>
              </a:defRPr>
            </a:lvl5pPr>
            <a:lvl6pPr marL="25146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6pPr>
            <a:lvl7pPr marL="29718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7pPr>
            <a:lvl8pPr marL="34290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8pPr>
            <a:lvl9pPr marL="38862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9pPr>
          </a:lstStyle>
          <a:p>
            <a:pPr defTabSz="457200" eaLnBrk="1" hangingPunct="1">
              <a:lnSpc>
                <a:spcPct val="100000"/>
              </a:lnSpc>
              <a:spcBef>
                <a:spcPct val="0"/>
              </a:spcBef>
              <a:buFontTx/>
              <a:buNone/>
            </a:pPr>
            <a:r>
              <a:rPr lang="en-US" altLang="en-US" sz="1000" dirty="0" smtClean="0">
                <a:solidFill>
                  <a:srgbClr val="000000"/>
                </a:solidFill>
                <a:latin typeface="Arial" charset="0"/>
                <a:ea typeface="ＭＳ Ｐゴシック"/>
                <a:cs typeface="Arial" charset="0"/>
              </a:rPr>
              <a:t>Rev: 2014 April 4</a:t>
            </a:r>
          </a:p>
        </p:txBody>
      </p:sp>
      <p:sp>
        <p:nvSpPr>
          <p:cNvPr id="118791" name="Rectangle 7"/>
          <p:cNvSpPr>
            <a:spLocks noChangeArrowheads="1"/>
          </p:cNvSpPr>
          <p:nvPr/>
        </p:nvSpPr>
        <p:spPr bwMode="auto">
          <a:xfrm>
            <a:off x="511175" y="4292600"/>
            <a:ext cx="1795463" cy="708025"/>
          </a:xfrm>
          <a:prstGeom prst="rect">
            <a:avLst/>
          </a:prstGeom>
          <a:solidFill>
            <a:srgbClr val="FFFFCC"/>
          </a:solidFill>
          <a:ln>
            <a:noFill/>
          </a:ln>
          <a:effec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457200" eaLnBrk="1" hangingPunct="1">
              <a:spcBef>
                <a:spcPct val="0"/>
              </a:spcBef>
              <a:buFontTx/>
              <a:buNone/>
              <a:defRPr/>
            </a:pPr>
            <a:r>
              <a:rPr lang="en-US" altLang="en-US" sz="2000" b="1" dirty="0" smtClean="0">
                <a:solidFill>
                  <a:srgbClr val="0000CC"/>
                </a:solidFill>
                <a:ea typeface="ＭＳ Ｐゴシック"/>
                <a:cs typeface="Arial" pitchFamily="34" charset="0"/>
              </a:rPr>
              <a:t>Christopher Robinson </a:t>
            </a:r>
          </a:p>
        </p:txBody>
      </p:sp>
      <p:sp>
        <p:nvSpPr>
          <p:cNvPr id="118792" name="Text Box 8"/>
          <p:cNvSpPr txBox="1">
            <a:spLocks noChangeArrowheads="1"/>
          </p:cNvSpPr>
          <p:nvPr/>
        </p:nvSpPr>
        <p:spPr bwMode="auto">
          <a:xfrm>
            <a:off x="457200" y="2209800"/>
            <a:ext cx="2680542" cy="400110"/>
          </a:xfrm>
          <a:prstGeom prst="rect">
            <a:avLst/>
          </a:prstGeom>
          <a:solidFill>
            <a:srgbClr val="FFFFCC"/>
          </a:solidFill>
          <a:ln>
            <a:noFill/>
          </a:ln>
          <a:effec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457200" eaLnBrk="1" hangingPunct="1">
              <a:spcBef>
                <a:spcPct val="0"/>
              </a:spcBef>
              <a:buFontTx/>
              <a:buNone/>
              <a:defRPr/>
            </a:pPr>
            <a:r>
              <a:rPr lang="en-US" altLang="en-US" sz="2000" b="1" dirty="0">
                <a:solidFill>
                  <a:srgbClr val="0000CC"/>
                </a:solidFill>
                <a:ea typeface="ＭＳ Ｐゴシック"/>
                <a:cs typeface="Arial" pitchFamily="34" charset="0"/>
              </a:rPr>
              <a:t>Brendan </a:t>
            </a:r>
            <a:r>
              <a:rPr lang="en-US" altLang="en-US" sz="2000" b="1" dirty="0" err="1">
                <a:solidFill>
                  <a:srgbClr val="0000CC"/>
                </a:solidFill>
                <a:ea typeface="ＭＳ Ｐゴシック"/>
                <a:cs typeface="Arial" pitchFamily="34" charset="0"/>
              </a:rPr>
              <a:t>Claybaugh</a:t>
            </a:r>
            <a:r>
              <a:rPr lang="en-US" altLang="en-US" sz="2000" b="1" dirty="0">
                <a:solidFill>
                  <a:srgbClr val="0000CC"/>
                </a:solidFill>
                <a:ea typeface="ＭＳ Ｐゴシック"/>
                <a:cs typeface="Arial" pitchFamily="34" charset="0"/>
              </a:rPr>
              <a:t> </a:t>
            </a:r>
            <a:endParaRPr lang="en-US" altLang="en-US" sz="2000" b="1" dirty="0" smtClean="0">
              <a:solidFill>
                <a:srgbClr val="0000CC"/>
              </a:solidFill>
              <a:ea typeface="ＭＳ Ｐゴシック"/>
              <a:cs typeface="Arial" pitchFamily="34" charset="0"/>
            </a:endParaRPr>
          </a:p>
        </p:txBody>
      </p:sp>
      <p:sp>
        <p:nvSpPr>
          <p:cNvPr id="118793" name="Rectangle 9"/>
          <p:cNvSpPr>
            <a:spLocks noChangeArrowheads="1"/>
          </p:cNvSpPr>
          <p:nvPr/>
        </p:nvSpPr>
        <p:spPr bwMode="auto">
          <a:xfrm>
            <a:off x="3048000" y="1600200"/>
            <a:ext cx="1960563" cy="396875"/>
          </a:xfrm>
          <a:prstGeom prst="rect">
            <a:avLst/>
          </a:prstGeom>
          <a:solidFill>
            <a:srgbClr val="FFFFCC"/>
          </a:solidFill>
          <a:ln>
            <a:noFill/>
          </a:ln>
          <a:effec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457200" eaLnBrk="1" hangingPunct="1">
              <a:spcBef>
                <a:spcPct val="0"/>
              </a:spcBef>
              <a:buFontTx/>
              <a:buNone/>
              <a:defRPr/>
            </a:pPr>
            <a:r>
              <a:rPr lang="en-US" altLang="en-US" sz="2000" b="1" dirty="0" smtClean="0">
                <a:solidFill>
                  <a:srgbClr val="0000CC"/>
                </a:solidFill>
                <a:ea typeface="ＭＳ Ｐゴシック"/>
                <a:cs typeface="Arial" pitchFamily="34" charset="0"/>
              </a:rPr>
              <a:t>Mark Stelmack</a:t>
            </a:r>
          </a:p>
        </p:txBody>
      </p:sp>
      <p:sp>
        <p:nvSpPr>
          <p:cNvPr id="118794" name="Rectangle 10"/>
          <p:cNvSpPr>
            <a:spLocks noChangeArrowheads="1"/>
          </p:cNvSpPr>
          <p:nvPr/>
        </p:nvSpPr>
        <p:spPr bwMode="auto">
          <a:xfrm>
            <a:off x="2743200" y="3810000"/>
            <a:ext cx="1438214" cy="400110"/>
          </a:xfrm>
          <a:prstGeom prst="rect">
            <a:avLst/>
          </a:prstGeom>
          <a:solidFill>
            <a:srgbClr val="FFFFCC"/>
          </a:solidFill>
          <a:ln>
            <a:noFill/>
          </a:ln>
          <a:effec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457200" eaLnBrk="1" hangingPunct="1">
              <a:spcBef>
                <a:spcPct val="0"/>
              </a:spcBef>
              <a:buFontTx/>
              <a:buNone/>
              <a:defRPr/>
            </a:pPr>
            <a:r>
              <a:rPr lang="en-US" altLang="en-US" sz="2000" b="1" dirty="0" smtClean="0">
                <a:solidFill>
                  <a:srgbClr val="0000CC"/>
                </a:solidFill>
                <a:ea typeface="ＭＳ Ｐゴシック"/>
                <a:cs typeface="Arial" pitchFamily="34" charset="0"/>
              </a:rPr>
              <a:t>Dave Olah</a:t>
            </a:r>
          </a:p>
        </p:txBody>
      </p:sp>
      <p:sp>
        <p:nvSpPr>
          <p:cNvPr id="118795" name="Rectangle 11"/>
          <p:cNvSpPr>
            <a:spLocks noChangeArrowheads="1"/>
          </p:cNvSpPr>
          <p:nvPr/>
        </p:nvSpPr>
        <p:spPr bwMode="auto">
          <a:xfrm>
            <a:off x="4419600" y="3886200"/>
            <a:ext cx="1390650" cy="707886"/>
          </a:xfrm>
          <a:prstGeom prst="rect">
            <a:avLst/>
          </a:prstGeom>
          <a:solidFill>
            <a:srgbClr val="FFFFCC"/>
          </a:solidFill>
          <a:ln>
            <a:noFill/>
          </a:ln>
          <a:effec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457200" eaLnBrk="1" hangingPunct="1">
              <a:spcBef>
                <a:spcPct val="0"/>
              </a:spcBef>
              <a:buFontTx/>
              <a:buNone/>
              <a:defRPr/>
            </a:pPr>
            <a:r>
              <a:rPr lang="en-US" altLang="en-US" sz="2000" b="1" dirty="0">
                <a:solidFill>
                  <a:srgbClr val="0000CC"/>
                </a:solidFill>
                <a:ea typeface="ＭＳ Ｐゴシック"/>
                <a:cs typeface="Arial" pitchFamily="34" charset="0"/>
              </a:rPr>
              <a:t>Theresa Downs</a:t>
            </a:r>
            <a:endParaRPr lang="en-US" altLang="en-US" sz="2000" b="1" dirty="0" smtClean="0">
              <a:solidFill>
                <a:srgbClr val="0000CC"/>
              </a:solidFill>
              <a:ea typeface="ＭＳ Ｐゴシック"/>
              <a:cs typeface="Arial" pitchFamily="34" charset="0"/>
            </a:endParaRPr>
          </a:p>
        </p:txBody>
      </p:sp>
      <p:sp>
        <p:nvSpPr>
          <p:cNvPr id="118796" name="Text Box 12"/>
          <p:cNvSpPr txBox="1">
            <a:spLocks noChangeArrowheads="1"/>
          </p:cNvSpPr>
          <p:nvPr/>
        </p:nvSpPr>
        <p:spPr bwMode="auto">
          <a:xfrm>
            <a:off x="4419600" y="2835294"/>
            <a:ext cx="1447800" cy="400110"/>
          </a:xfrm>
          <a:prstGeom prst="rect">
            <a:avLst/>
          </a:prstGeom>
          <a:solidFill>
            <a:srgbClr val="FFFFCC"/>
          </a:solidFill>
          <a:ln>
            <a:noFill/>
          </a:ln>
          <a:effec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457200" eaLnBrk="1" hangingPunct="1">
              <a:spcBef>
                <a:spcPct val="30000"/>
              </a:spcBef>
              <a:buFontTx/>
              <a:buNone/>
              <a:defRPr/>
            </a:pPr>
            <a:r>
              <a:rPr lang="en-US" altLang="en-US" sz="2000" b="1" dirty="0" smtClean="0">
                <a:solidFill>
                  <a:srgbClr val="0000CC"/>
                </a:solidFill>
                <a:ea typeface="ＭＳ Ｐゴシック"/>
                <a:cs typeface="Arial" pitchFamily="34" charset="0"/>
              </a:rPr>
              <a:t>Jean Kulp</a:t>
            </a:r>
          </a:p>
        </p:txBody>
      </p:sp>
    </p:spTree>
    <p:extLst>
      <p:ext uri="{BB962C8B-B14F-4D97-AF65-F5344CB8AC3E}">
        <p14:creationId xmlns:p14="http://schemas.microsoft.com/office/powerpoint/2010/main" val="200724397"/>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57200"/>
            <a:ext cx="8229600" cy="1524000"/>
          </a:xfrm>
        </p:spPr>
        <p:txBody>
          <a:bodyPr/>
          <a:lstStyle/>
          <a:p>
            <a:r>
              <a:rPr lang="en-US" altLang="en-US" sz="4000" dirty="0" smtClean="0">
                <a:solidFill>
                  <a:schemeClr val="tx1"/>
                </a:solidFill>
              </a:rPr>
              <a:t>Methods of </a:t>
            </a:r>
            <a:r>
              <a:rPr lang="en-US" altLang="en-US" sz="4000" dirty="0">
                <a:solidFill>
                  <a:schemeClr val="tx1"/>
                </a:solidFill>
              </a:rPr>
              <a:t>Compliance –</a:t>
            </a:r>
            <a:br>
              <a:rPr lang="en-US" altLang="en-US" sz="4000" dirty="0">
                <a:solidFill>
                  <a:schemeClr val="tx1"/>
                </a:solidFill>
              </a:rPr>
            </a:br>
            <a:r>
              <a:rPr lang="en-US" altLang="en-US" sz="4000" dirty="0">
                <a:solidFill>
                  <a:schemeClr val="tx1"/>
                </a:solidFill>
              </a:rPr>
              <a:t>Hierarchy of </a:t>
            </a:r>
            <a:r>
              <a:rPr lang="en-US" altLang="en-US" sz="4000" dirty="0" smtClean="0">
                <a:solidFill>
                  <a:schemeClr val="tx1"/>
                </a:solidFill>
              </a:rPr>
              <a:t>Controls</a:t>
            </a:r>
          </a:p>
        </p:txBody>
      </p:sp>
      <p:sp>
        <p:nvSpPr>
          <p:cNvPr id="37891" name="Rectangle 3"/>
          <p:cNvSpPr>
            <a:spLocks noGrp="1" noChangeArrowheads="1"/>
          </p:cNvSpPr>
          <p:nvPr>
            <p:ph sz="quarter" idx="13"/>
          </p:nvPr>
        </p:nvSpPr>
        <p:spPr>
          <a:xfrm>
            <a:off x="457200" y="2209805"/>
            <a:ext cx="8229600" cy="3429001"/>
          </a:xfrm>
        </p:spPr>
        <p:txBody>
          <a:bodyPr>
            <a:normAutofit/>
          </a:bodyPr>
          <a:lstStyle/>
          <a:p>
            <a:r>
              <a:rPr lang="en-US" altLang="en-US" sz="3000" dirty="0">
                <a:solidFill>
                  <a:schemeClr val="tx1"/>
                </a:solidFill>
              </a:rPr>
              <a:t>Employers </a:t>
            </a:r>
            <a:r>
              <a:rPr lang="en-US" altLang="en-US" sz="3000" dirty="0" smtClean="0">
                <a:solidFill>
                  <a:schemeClr val="tx1"/>
                </a:solidFill>
              </a:rPr>
              <a:t>can </a:t>
            </a:r>
            <a:r>
              <a:rPr lang="en-US" altLang="en-US" sz="3000" dirty="0">
                <a:solidFill>
                  <a:schemeClr val="tx1"/>
                </a:solidFill>
              </a:rPr>
              <a:t>use any </a:t>
            </a:r>
            <a:r>
              <a:rPr lang="en-US" altLang="en-US" sz="3000" dirty="0" smtClean="0">
                <a:solidFill>
                  <a:schemeClr val="tx1"/>
                </a:solidFill>
              </a:rPr>
              <a:t>engineering </a:t>
            </a:r>
            <a:r>
              <a:rPr lang="en-US" altLang="en-US" sz="3000" dirty="0">
                <a:solidFill>
                  <a:schemeClr val="tx1"/>
                </a:solidFill>
              </a:rPr>
              <a:t>or work practice controls to limit exposures to the PEL</a:t>
            </a:r>
          </a:p>
          <a:p>
            <a:r>
              <a:rPr lang="en-US" altLang="en-US" sz="3000" dirty="0">
                <a:solidFill>
                  <a:schemeClr val="tx1"/>
                </a:solidFill>
              </a:rPr>
              <a:t>Respirators permitted where PEL cannot be achieved with engineering and work practice controls</a:t>
            </a:r>
            <a:endParaRPr lang="en-US" altLang="en-US" sz="3000" dirty="0" smtClean="0">
              <a:solidFill>
                <a:schemeClr val="tx1"/>
              </a:solidFill>
            </a:endParaRP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40</a:t>
            </a:fld>
            <a:endParaRPr lang="en-US">
              <a:solidFill>
                <a:prstClr val="black">
                  <a:lumMod val="50000"/>
                  <a:lumOff val="50000"/>
                </a:prstClr>
              </a:solidFill>
            </a:endParaRPr>
          </a:p>
        </p:txBody>
      </p:sp>
    </p:spTree>
    <p:extLst>
      <p:ext uri="{BB962C8B-B14F-4D97-AF65-F5344CB8AC3E}">
        <p14:creationId xmlns:p14="http://schemas.microsoft.com/office/powerpoint/2010/main" val="41376211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6122" y="304800"/>
            <a:ext cx="8229600" cy="749808"/>
          </a:xfrm>
        </p:spPr>
        <p:txBody>
          <a:bodyPr/>
          <a:lstStyle/>
          <a:p>
            <a:r>
              <a:rPr lang="en-US" sz="4000" dirty="0" smtClean="0">
                <a:solidFill>
                  <a:schemeClr val="tx1"/>
                </a:solidFill>
              </a:rPr>
              <a:t>Engineering Controls</a:t>
            </a:r>
            <a:endParaRPr lang="en-US" sz="4000" dirty="0">
              <a:solidFill>
                <a:schemeClr val="tx1"/>
              </a:solidFill>
            </a:endParaRPr>
          </a:p>
        </p:txBody>
      </p:sp>
      <p:sp>
        <p:nvSpPr>
          <p:cNvPr id="6" name="AutoShape 7"/>
          <p:cNvSpPr>
            <a:spLocks noChangeArrowheads="1"/>
          </p:cNvSpPr>
          <p:nvPr/>
        </p:nvSpPr>
        <p:spPr bwMode="auto">
          <a:xfrm>
            <a:off x="6571651" y="5245196"/>
            <a:ext cx="228600" cy="454025"/>
          </a:xfrm>
          <a:prstGeom prst="upArrow">
            <a:avLst>
              <a:gd name="adj1" fmla="val 50000"/>
              <a:gd name="adj2" fmla="val 66667"/>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7" name="Text Box 6"/>
          <p:cNvSpPr txBox="1">
            <a:spLocks noChangeArrowheads="1"/>
          </p:cNvSpPr>
          <p:nvPr/>
        </p:nvSpPr>
        <p:spPr bwMode="auto">
          <a:xfrm>
            <a:off x="4534889" y="5699220"/>
            <a:ext cx="4302125" cy="78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200" dirty="0" smtClean="0"/>
              <a:t>Polishing stone using water to control the dust</a:t>
            </a:r>
            <a:endParaRPr lang="en-US" altLang="en-US" sz="2200" dirty="0"/>
          </a:p>
        </p:txBody>
      </p:sp>
      <p:sp>
        <p:nvSpPr>
          <p:cNvPr id="12" name="Text Box 5"/>
          <p:cNvSpPr txBox="1">
            <a:spLocks noChangeArrowheads="1"/>
          </p:cNvSpPr>
          <p:nvPr/>
        </p:nvSpPr>
        <p:spPr bwMode="auto">
          <a:xfrm>
            <a:off x="435178" y="1226136"/>
            <a:ext cx="37016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200" dirty="0" smtClean="0"/>
              <a:t>Grinding stone</a:t>
            </a:r>
          </a:p>
          <a:p>
            <a:pPr algn="ctr" eaLnBrk="1" hangingPunct="1">
              <a:spcBef>
                <a:spcPct val="0"/>
              </a:spcBef>
              <a:buFontTx/>
              <a:buNone/>
            </a:pPr>
            <a:r>
              <a:rPr lang="en-US" altLang="en-US" sz="2200" dirty="0" smtClean="0"/>
              <a:t>without </a:t>
            </a:r>
            <a:r>
              <a:rPr lang="en-US" altLang="en-US" sz="2200" dirty="0"/>
              <a:t>engineering controls</a:t>
            </a:r>
          </a:p>
        </p:txBody>
      </p:sp>
      <p:pic>
        <p:nvPicPr>
          <p:cNvPr id="13" name="Picture 12" descr="O:\Silica\Images\NIOSH\Edge Grinding Dimension Stone.JPG"/>
          <p:cNvPicPr/>
          <p:nvPr/>
        </p:nvPicPr>
        <p:blipFill rotWithShape="1">
          <a:blip r:embed="rId3" cstate="email">
            <a:extLst>
              <a:ext uri="{28A0092B-C50C-407E-A947-70E740481C1C}">
                <a14:useLocalDpi xmlns:a14="http://schemas.microsoft.com/office/drawing/2010/main" val="0"/>
              </a:ext>
            </a:extLst>
          </a:blip>
          <a:srcRect/>
          <a:stretch/>
        </p:blipFill>
        <p:spPr bwMode="auto">
          <a:xfrm>
            <a:off x="743590" y="2609221"/>
            <a:ext cx="3084830" cy="34747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13" descr="O:\Silica\Images\NIOSH\Photo 3.JPG"/>
          <p:cNvPicPr/>
          <p:nvPr/>
        </p:nvPicPr>
        <p:blipFill rotWithShape="1">
          <a:blip r:embed="rId4" cstate="email">
            <a:extLst>
              <a:ext uri="{28A0092B-C50C-407E-A947-70E740481C1C}">
                <a14:useLocalDpi xmlns:a14="http://schemas.microsoft.com/office/drawing/2010/main" val="0"/>
              </a:ext>
            </a:extLst>
          </a:blip>
          <a:srcRect/>
          <a:stretch/>
        </p:blipFill>
        <p:spPr bwMode="auto">
          <a:xfrm>
            <a:off x="5201919" y="1620115"/>
            <a:ext cx="3083560" cy="34747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5" name="AutoShape 7"/>
          <p:cNvSpPr>
            <a:spLocks noChangeArrowheads="1"/>
          </p:cNvSpPr>
          <p:nvPr/>
        </p:nvSpPr>
        <p:spPr bwMode="auto">
          <a:xfrm rot="10800000">
            <a:off x="2057400" y="1988647"/>
            <a:ext cx="228600" cy="454025"/>
          </a:xfrm>
          <a:prstGeom prst="upArrow">
            <a:avLst>
              <a:gd name="adj1" fmla="val 50000"/>
              <a:gd name="adj2" fmla="val 66667"/>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41</a:t>
            </a:fld>
            <a:endParaRPr lang="en-US">
              <a:solidFill>
                <a:prstClr val="black">
                  <a:lumMod val="50000"/>
                  <a:lumOff val="50000"/>
                </a:prstClr>
              </a:solidFill>
            </a:endParaRPr>
          </a:p>
        </p:txBody>
      </p:sp>
    </p:spTree>
    <p:extLst>
      <p:ext uri="{BB962C8B-B14F-4D97-AF65-F5344CB8AC3E}">
        <p14:creationId xmlns:p14="http://schemas.microsoft.com/office/powerpoint/2010/main" val="34719481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6122" y="304800"/>
            <a:ext cx="8229600" cy="749808"/>
          </a:xfrm>
        </p:spPr>
        <p:txBody>
          <a:bodyPr/>
          <a:lstStyle/>
          <a:p>
            <a:r>
              <a:rPr lang="en-US" sz="4000" dirty="0" smtClean="0">
                <a:solidFill>
                  <a:schemeClr val="tx1"/>
                </a:solidFill>
              </a:rPr>
              <a:t>Engineering Controls</a:t>
            </a:r>
            <a:endParaRPr lang="en-US" sz="4000" dirty="0">
              <a:solidFill>
                <a:schemeClr val="tx1"/>
              </a:solidFill>
            </a:endParaRPr>
          </a:p>
        </p:txBody>
      </p:sp>
      <p:sp>
        <p:nvSpPr>
          <p:cNvPr id="6" name="AutoShape 7"/>
          <p:cNvSpPr>
            <a:spLocks noChangeArrowheads="1"/>
          </p:cNvSpPr>
          <p:nvPr/>
        </p:nvSpPr>
        <p:spPr bwMode="auto">
          <a:xfrm>
            <a:off x="6704507" y="4840868"/>
            <a:ext cx="228600" cy="454025"/>
          </a:xfrm>
          <a:prstGeom prst="upArrow">
            <a:avLst>
              <a:gd name="adj1" fmla="val 50000"/>
              <a:gd name="adj2" fmla="val 66667"/>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7" name="Text Box 6"/>
          <p:cNvSpPr txBox="1">
            <a:spLocks noChangeArrowheads="1"/>
          </p:cNvSpPr>
          <p:nvPr/>
        </p:nvSpPr>
        <p:spPr bwMode="auto">
          <a:xfrm>
            <a:off x="5066311" y="5410202"/>
            <a:ext cx="3807814" cy="78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200" dirty="0" smtClean="0"/>
              <a:t>Grinding using a vacuum</a:t>
            </a:r>
          </a:p>
          <a:p>
            <a:pPr algn="ctr" eaLnBrk="1" hangingPunct="1">
              <a:spcBef>
                <a:spcPct val="0"/>
              </a:spcBef>
              <a:buFontTx/>
              <a:buNone/>
            </a:pPr>
            <a:r>
              <a:rPr lang="en-US" altLang="en-US" sz="2200" dirty="0" smtClean="0"/>
              <a:t>dust collector</a:t>
            </a:r>
            <a:endParaRPr lang="en-US" altLang="en-US" sz="2200" dirty="0"/>
          </a:p>
        </p:txBody>
      </p:sp>
      <p:sp>
        <p:nvSpPr>
          <p:cNvPr id="12" name="Text Box 5"/>
          <p:cNvSpPr txBox="1">
            <a:spLocks noChangeArrowheads="1"/>
          </p:cNvSpPr>
          <p:nvPr/>
        </p:nvSpPr>
        <p:spPr bwMode="auto">
          <a:xfrm>
            <a:off x="220509" y="1226130"/>
            <a:ext cx="4100301" cy="78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200" dirty="0" smtClean="0"/>
              <a:t>Grinding</a:t>
            </a:r>
            <a:r>
              <a:rPr lang="en-US" altLang="en-US" sz="2200" dirty="0"/>
              <a:t> </a:t>
            </a:r>
            <a:r>
              <a:rPr lang="en-US" altLang="en-US" sz="2200" dirty="0" smtClean="0"/>
              <a:t>without </a:t>
            </a:r>
            <a:r>
              <a:rPr lang="en-US" altLang="en-US" sz="2200" dirty="0"/>
              <a:t>engineering controls</a:t>
            </a:r>
          </a:p>
        </p:txBody>
      </p:sp>
      <p:sp>
        <p:nvSpPr>
          <p:cNvPr id="15" name="AutoShape 7"/>
          <p:cNvSpPr>
            <a:spLocks noChangeArrowheads="1"/>
          </p:cNvSpPr>
          <p:nvPr/>
        </p:nvSpPr>
        <p:spPr bwMode="auto">
          <a:xfrm rot="10800000">
            <a:off x="2156359" y="1995570"/>
            <a:ext cx="228600" cy="454025"/>
          </a:xfrm>
          <a:prstGeom prst="upArrow">
            <a:avLst>
              <a:gd name="adj1" fmla="val 50000"/>
              <a:gd name="adj2" fmla="val 66667"/>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59" y="2651213"/>
            <a:ext cx="431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238" y="1447802"/>
            <a:ext cx="4179887"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a:xfrm>
            <a:off x="8305800" y="6324602"/>
            <a:ext cx="685800" cy="365125"/>
          </a:xfrm>
        </p:spPr>
        <p:txBody>
          <a:bodyPr/>
          <a:lstStyle/>
          <a:p>
            <a:fld id="{4AF685D9-CCD3-4114-A06A-21DD342E2317}" type="slidenum">
              <a:rPr lang="en-US" smtClean="0">
                <a:solidFill>
                  <a:prstClr val="black">
                    <a:lumMod val="50000"/>
                    <a:lumOff val="50000"/>
                  </a:prstClr>
                </a:solidFill>
              </a:rPr>
              <a:pPr/>
              <a:t>42</a:t>
            </a:fld>
            <a:endParaRPr lang="en-US" dirty="0">
              <a:solidFill>
                <a:prstClr val="black">
                  <a:lumMod val="50000"/>
                  <a:lumOff val="50000"/>
                </a:prstClr>
              </a:solidFill>
            </a:endParaRPr>
          </a:p>
        </p:txBody>
      </p:sp>
    </p:spTree>
    <p:extLst>
      <p:ext uri="{BB962C8B-B14F-4D97-AF65-F5344CB8AC3E}">
        <p14:creationId xmlns:p14="http://schemas.microsoft.com/office/powerpoint/2010/main" val="31035658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6122" y="304800"/>
            <a:ext cx="8229600" cy="749808"/>
          </a:xfrm>
        </p:spPr>
        <p:txBody>
          <a:bodyPr/>
          <a:lstStyle/>
          <a:p>
            <a:r>
              <a:rPr lang="en-US" sz="4000" dirty="0" smtClean="0">
                <a:solidFill>
                  <a:schemeClr val="tx1"/>
                </a:solidFill>
              </a:rPr>
              <a:t>Engineering Controls (cont.)</a:t>
            </a:r>
            <a:endParaRPr lang="en-US" sz="4000" dirty="0">
              <a:solidFill>
                <a:schemeClr val="tx1"/>
              </a:solidFill>
            </a:endParaRPr>
          </a:p>
        </p:txBody>
      </p:sp>
      <p:sp>
        <p:nvSpPr>
          <p:cNvPr id="6" name="AutoShape 7"/>
          <p:cNvSpPr>
            <a:spLocks noChangeArrowheads="1"/>
          </p:cNvSpPr>
          <p:nvPr/>
        </p:nvSpPr>
        <p:spPr bwMode="auto">
          <a:xfrm>
            <a:off x="6704507" y="4840868"/>
            <a:ext cx="228600" cy="454025"/>
          </a:xfrm>
          <a:prstGeom prst="upArrow">
            <a:avLst>
              <a:gd name="adj1" fmla="val 50000"/>
              <a:gd name="adj2" fmla="val 66667"/>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7" name="Text Box 6"/>
          <p:cNvSpPr txBox="1">
            <a:spLocks noChangeArrowheads="1"/>
          </p:cNvSpPr>
          <p:nvPr/>
        </p:nvSpPr>
        <p:spPr bwMode="auto">
          <a:xfrm>
            <a:off x="5001226" y="5398549"/>
            <a:ext cx="3807814" cy="78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200" dirty="0" smtClean="0"/>
              <a:t>Jackhammer use with water spray to control dust</a:t>
            </a:r>
            <a:endParaRPr lang="en-US" altLang="en-US" sz="2200" dirty="0"/>
          </a:p>
        </p:txBody>
      </p:sp>
      <p:sp>
        <p:nvSpPr>
          <p:cNvPr id="12" name="Text Box 5"/>
          <p:cNvSpPr txBox="1">
            <a:spLocks noChangeArrowheads="1"/>
          </p:cNvSpPr>
          <p:nvPr/>
        </p:nvSpPr>
        <p:spPr bwMode="auto">
          <a:xfrm>
            <a:off x="220509" y="1226130"/>
            <a:ext cx="4100301" cy="78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200" dirty="0" smtClean="0"/>
              <a:t>Jackhammer use without </a:t>
            </a:r>
            <a:r>
              <a:rPr lang="en-US" altLang="en-US" sz="2200" dirty="0"/>
              <a:t>engineering controls</a:t>
            </a:r>
          </a:p>
        </p:txBody>
      </p:sp>
      <p:sp>
        <p:nvSpPr>
          <p:cNvPr id="15" name="AutoShape 7"/>
          <p:cNvSpPr>
            <a:spLocks noChangeArrowheads="1"/>
          </p:cNvSpPr>
          <p:nvPr/>
        </p:nvSpPr>
        <p:spPr bwMode="auto">
          <a:xfrm rot="10800000">
            <a:off x="2156359" y="1995570"/>
            <a:ext cx="228600" cy="454025"/>
          </a:xfrm>
          <a:prstGeom prst="upArrow">
            <a:avLst>
              <a:gd name="adj1" fmla="val 50000"/>
              <a:gd name="adj2" fmla="val 66667"/>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88" y="2590802"/>
            <a:ext cx="426720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52600"/>
            <a:ext cx="4378325" cy="293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a:xfrm>
            <a:off x="8312749" y="6180687"/>
            <a:ext cx="637576" cy="365125"/>
          </a:xfrm>
        </p:spPr>
        <p:txBody>
          <a:bodyPr/>
          <a:lstStyle/>
          <a:p>
            <a:fld id="{4AF685D9-CCD3-4114-A06A-21DD342E2317}" type="slidenum">
              <a:rPr lang="en-US" smtClean="0">
                <a:solidFill>
                  <a:prstClr val="black">
                    <a:lumMod val="50000"/>
                    <a:lumOff val="50000"/>
                  </a:prstClr>
                </a:solidFill>
              </a:rPr>
              <a:pPr/>
              <a:t>43</a:t>
            </a:fld>
            <a:endParaRPr lang="en-US">
              <a:solidFill>
                <a:prstClr val="black">
                  <a:lumMod val="50000"/>
                  <a:lumOff val="50000"/>
                </a:prstClr>
              </a:solidFill>
            </a:endParaRPr>
          </a:p>
        </p:txBody>
      </p:sp>
    </p:spTree>
    <p:extLst>
      <p:ext uri="{BB962C8B-B14F-4D97-AF65-F5344CB8AC3E}">
        <p14:creationId xmlns:p14="http://schemas.microsoft.com/office/powerpoint/2010/main" val="4247005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44</a:t>
            </a:fld>
            <a:endParaRPr lang="en-US" dirty="0">
              <a:solidFill>
                <a:prstClr val="black">
                  <a:lumMod val="50000"/>
                  <a:lumOff val="50000"/>
                </a:prstClr>
              </a:solidFill>
            </a:endParaRPr>
          </a:p>
        </p:txBody>
      </p:sp>
      <p:sp>
        <p:nvSpPr>
          <p:cNvPr id="5" name="Title 4"/>
          <p:cNvSpPr>
            <a:spLocks noGrp="1"/>
          </p:cNvSpPr>
          <p:nvPr>
            <p:ph type="ctrTitle"/>
          </p:nvPr>
        </p:nvSpPr>
        <p:spPr>
          <a:xfrm>
            <a:off x="1219204" y="304801"/>
            <a:ext cx="7175351" cy="914400"/>
          </a:xfrm>
        </p:spPr>
        <p:txBody>
          <a:bodyPr/>
          <a:lstStyle/>
          <a:p>
            <a:r>
              <a:rPr lang="en-US" dirty="0" smtClean="0"/>
              <a:t>Controls</a:t>
            </a:r>
            <a:endParaRPr lang="en-US" dirty="0"/>
          </a:p>
        </p:txBody>
      </p:sp>
      <p:sp>
        <p:nvSpPr>
          <p:cNvPr id="6" name="TextBox 5"/>
          <p:cNvSpPr txBox="1"/>
          <p:nvPr/>
        </p:nvSpPr>
        <p:spPr>
          <a:xfrm>
            <a:off x="685801" y="1524006"/>
            <a:ext cx="7924800" cy="4431983"/>
          </a:xfrm>
          <a:prstGeom prst="rect">
            <a:avLst/>
          </a:prstGeom>
          <a:noFill/>
        </p:spPr>
        <p:txBody>
          <a:bodyPr wrap="square" rtlCol="0">
            <a:spAutoFit/>
          </a:bodyPr>
          <a:lstStyle/>
          <a:p>
            <a:r>
              <a:rPr lang="en-US" sz="2400" dirty="0" smtClean="0"/>
              <a:t>Best if controlled at the source.</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Wet cutting:  Other considerations:  freezing temperature, electrical safety</a:t>
            </a:r>
          </a:p>
          <a:p>
            <a:pPr marL="285750" indent="-285750">
              <a:buFont typeface="Arial" panose="020B0604020202020204" pitchFamily="34" charset="0"/>
              <a:buChar char="•"/>
            </a:pPr>
            <a:r>
              <a:rPr lang="en-US" sz="2400" dirty="0" smtClean="0"/>
              <a:t>Vacuum Dust Collection (VDC) (not as effective as wet cutting)</a:t>
            </a:r>
          </a:p>
          <a:p>
            <a:pPr marL="285750" indent="-285750">
              <a:buFont typeface="Arial" panose="020B0604020202020204" pitchFamily="34" charset="0"/>
              <a:buChar char="•"/>
            </a:pPr>
            <a:r>
              <a:rPr lang="en-US" sz="2400" dirty="0" smtClean="0"/>
              <a:t>Ventilation Booths</a:t>
            </a:r>
          </a:p>
          <a:p>
            <a:pPr marL="285750" indent="-285750">
              <a:buFont typeface="Arial" panose="020B0604020202020204" pitchFamily="34" charset="0"/>
              <a:buChar char="•"/>
            </a:pPr>
            <a:r>
              <a:rPr lang="en-US" sz="2400" dirty="0" smtClean="0"/>
              <a:t>Fans (not good by themselves, but supplement other control methods.</a:t>
            </a:r>
          </a:p>
          <a:p>
            <a:pPr marL="285750" indent="-285750">
              <a:buFont typeface="Arial" panose="020B0604020202020204" pitchFamily="34" charset="0"/>
              <a:buChar char="•"/>
            </a:pPr>
            <a:r>
              <a:rPr lang="en-US" sz="2400" dirty="0" smtClean="0"/>
              <a:t>Establish work rules and training to share expectations.</a:t>
            </a:r>
            <a:endParaRPr lang="en-US" sz="2400" dirty="0"/>
          </a:p>
          <a:p>
            <a:endParaRPr lang="en-US" dirty="0"/>
          </a:p>
        </p:txBody>
      </p:sp>
    </p:spTree>
    <p:extLst>
      <p:ext uri="{BB962C8B-B14F-4D97-AF65-F5344CB8AC3E}">
        <p14:creationId xmlns:p14="http://schemas.microsoft.com/office/powerpoint/2010/main" val="1257694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28605"/>
            <a:ext cx="8229600" cy="1523995"/>
          </a:xfrm>
        </p:spPr>
        <p:txBody>
          <a:bodyPr/>
          <a:lstStyle/>
          <a:p>
            <a:r>
              <a:rPr lang="en-US" altLang="en-US" sz="4000" dirty="0">
                <a:solidFill>
                  <a:srgbClr val="008000"/>
                </a:solidFill>
              </a:rPr>
              <a:t>General Industry/Maritime -</a:t>
            </a:r>
            <a:br>
              <a:rPr lang="en-US" altLang="en-US" sz="4000" dirty="0">
                <a:solidFill>
                  <a:srgbClr val="008000"/>
                </a:solidFill>
              </a:rPr>
            </a:br>
            <a:r>
              <a:rPr lang="en-US" altLang="en-US" sz="4000" dirty="0" smtClean="0">
                <a:solidFill>
                  <a:srgbClr val="008000"/>
                </a:solidFill>
              </a:rPr>
              <a:t>Written Exposure Control Plan</a:t>
            </a:r>
          </a:p>
        </p:txBody>
      </p:sp>
      <p:sp>
        <p:nvSpPr>
          <p:cNvPr id="41987" name="Rectangle 3"/>
          <p:cNvSpPr>
            <a:spLocks noGrp="1" noChangeArrowheads="1"/>
          </p:cNvSpPr>
          <p:nvPr>
            <p:ph sz="quarter" idx="13"/>
          </p:nvPr>
        </p:nvSpPr>
        <p:spPr>
          <a:xfrm>
            <a:off x="457200" y="1905000"/>
            <a:ext cx="8229600" cy="4267200"/>
          </a:xfrm>
        </p:spPr>
        <p:txBody>
          <a:bodyPr>
            <a:noAutofit/>
          </a:bodyPr>
          <a:lstStyle/>
          <a:p>
            <a:r>
              <a:rPr lang="en-US" altLang="en-US" sz="2800" dirty="0" smtClean="0">
                <a:solidFill>
                  <a:schemeClr val="tx1"/>
                </a:solidFill>
              </a:rPr>
              <a:t>The plan must describe: </a:t>
            </a:r>
          </a:p>
          <a:p>
            <a:pPr lvl="1">
              <a:buFont typeface="Arial" panose="020B0604020202020204" pitchFamily="34" charset="0"/>
              <a:buChar char="•"/>
            </a:pPr>
            <a:r>
              <a:rPr lang="en-US" altLang="en-US" sz="2800" dirty="0" smtClean="0">
                <a:solidFill>
                  <a:schemeClr val="tx1"/>
                </a:solidFill>
              </a:rPr>
              <a:t>Tasks involving exposure to </a:t>
            </a:r>
            <a:r>
              <a:rPr lang="en-US" altLang="en-US" sz="2800" dirty="0" err="1" smtClean="0">
                <a:solidFill>
                  <a:schemeClr val="tx1"/>
                </a:solidFill>
              </a:rPr>
              <a:t>respirable</a:t>
            </a:r>
            <a:r>
              <a:rPr lang="en-US" altLang="en-US" sz="2800" dirty="0" smtClean="0">
                <a:solidFill>
                  <a:schemeClr val="tx1"/>
                </a:solidFill>
              </a:rPr>
              <a:t> crystalline silica</a:t>
            </a:r>
          </a:p>
          <a:p>
            <a:pPr lvl="1">
              <a:buFont typeface="Arial" panose="020B0604020202020204" pitchFamily="34" charset="0"/>
              <a:buChar char="•"/>
            </a:pPr>
            <a:r>
              <a:rPr lang="en-US" altLang="en-US" sz="2800" dirty="0" smtClean="0">
                <a:solidFill>
                  <a:schemeClr val="tx1"/>
                </a:solidFill>
              </a:rPr>
              <a:t>Engineering controls, work practices, and respiratory protection for each task</a:t>
            </a:r>
          </a:p>
          <a:p>
            <a:pPr lvl="1">
              <a:buFont typeface="Arial" panose="020B0604020202020204" pitchFamily="34" charset="0"/>
              <a:buChar char="•"/>
            </a:pPr>
            <a:r>
              <a:rPr lang="en-US" altLang="en-US" sz="2800" dirty="0" smtClean="0">
                <a:solidFill>
                  <a:schemeClr val="tx1"/>
                </a:solidFill>
              </a:rPr>
              <a:t>Housekeeping measures used to limit exposure</a:t>
            </a:r>
          </a:p>
          <a:p>
            <a:pPr lvl="1">
              <a:buFont typeface="Arial" panose="020B0604020202020204" pitchFamily="34" charset="0"/>
              <a:buChar char="•"/>
            </a:pPr>
            <a:r>
              <a:rPr lang="en-US" altLang="en-US" sz="2800" dirty="0" smtClean="0">
                <a:solidFill>
                  <a:schemeClr val="tx1"/>
                </a:solidFill>
              </a:rPr>
              <a:t>Conduct an annual review of the plan at least once a year and update as necessary.</a:t>
            </a:r>
            <a:endParaRPr lang="en-US" altLang="en-US" sz="2800" dirty="0">
              <a:solidFill>
                <a:schemeClr val="tx1"/>
              </a:solidFill>
            </a:endParaRP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45</a:t>
            </a:fld>
            <a:endParaRPr lang="en-US">
              <a:solidFill>
                <a:prstClr val="black">
                  <a:lumMod val="50000"/>
                  <a:lumOff val="50000"/>
                </a:prstClr>
              </a:solidFill>
            </a:endParaRPr>
          </a:p>
        </p:txBody>
      </p:sp>
    </p:spTree>
    <p:extLst>
      <p:ext uri="{BB962C8B-B14F-4D97-AF65-F5344CB8AC3E}">
        <p14:creationId xmlns:p14="http://schemas.microsoft.com/office/powerpoint/2010/main" val="27219595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46</a:t>
            </a:fld>
            <a:endParaRPr lang="en-US">
              <a:solidFill>
                <a:prstClr val="black">
                  <a:lumMod val="50000"/>
                  <a:lumOff val="50000"/>
                </a:prstClr>
              </a:solidFill>
            </a:endParaRPr>
          </a:p>
        </p:txBody>
      </p:sp>
      <p:sp>
        <p:nvSpPr>
          <p:cNvPr id="3" name="Title 2"/>
          <p:cNvSpPr>
            <a:spLocks noGrp="1"/>
          </p:cNvSpPr>
          <p:nvPr>
            <p:ph type="title"/>
          </p:nvPr>
        </p:nvSpPr>
        <p:spPr>
          <a:xfrm>
            <a:off x="457200" y="381000"/>
            <a:ext cx="8229600" cy="1371600"/>
          </a:xfrm>
        </p:spPr>
        <p:txBody>
          <a:bodyPr/>
          <a:lstStyle/>
          <a:p>
            <a:r>
              <a:rPr lang="en-US" altLang="en-US" sz="4000" dirty="0" smtClean="0">
                <a:ln>
                  <a:solidFill>
                    <a:schemeClr val="accent1"/>
                  </a:solidFill>
                </a:ln>
                <a:solidFill>
                  <a:srgbClr val="FFFF00"/>
                </a:solidFill>
              </a:rPr>
              <a:t>Construction –</a:t>
            </a:r>
            <a:br>
              <a:rPr lang="en-US" altLang="en-US" sz="4000" dirty="0" smtClean="0">
                <a:ln>
                  <a:solidFill>
                    <a:schemeClr val="accent1"/>
                  </a:solidFill>
                </a:ln>
                <a:solidFill>
                  <a:srgbClr val="FFFF00"/>
                </a:solidFill>
              </a:rPr>
            </a:br>
            <a:r>
              <a:rPr lang="en-US" altLang="en-US" sz="4000" dirty="0" smtClean="0">
                <a:ln>
                  <a:solidFill>
                    <a:schemeClr val="accent1"/>
                  </a:solidFill>
                </a:ln>
                <a:solidFill>
                  <a:srgbClr val="FFFF00"/>
                </a:solidFill>
              </a:rPr>
              <a:t>Written </a:t>
            </a:r>
            <a:r>
              <a:rPr lang="en-US" altLang="en-US" sz="4000" dirty="0">
                <a:ln>
                  <a:solidFill>
                    <a:schemeClr val="accent1"/>
                  </a:solidFill>
                </a:ln>
                <a:solidFill>
                  <a:srgbClr val="FFFF00"/>
                </a:solidFill>
              </a:rPr>
              <a:t>Exposure Control </a:t>
            </a:r>
            <a:r>
              <a:rPr lang="en-US" altLang="en-US" sz="4000" dirty="0" smtClean="0">
                <a:ln>
                  <a:solidFill>
                    <a:schemeClr val="accent1"/>
                  </a:solidFill>
                </a:ln>
                <a:solidFill>
                  <a:srgbClr val="FFFF00"/>
                </a:solidFill>
              </a:rPr>
              <a:t>Plan</a:t>
            </a:r>
            <a:endParaRPr lang="en-US" sz="4000" dirty="0">
              <a:ln>
                <a:solidFill>
                  <a:schemeClr val="accent1"/>
                </a:solidFill>
              </a:ln>
              <a:solidFill>
                <a:srgbClr val="FFFF00"/>
              </a:solidFill>
            </a:endParaRPr>
          </a:p>
        </p:txBody>
      </p:sp>
      <p:sp>
        <p:nvSpPr>
          <p:cNvPr id="4" name="Content Placeholder 3"/>
          <p:cNvSpPr>
            <a:spLocks noGrp="1"/>
          </p:cNvSpPr>
          <p:nvPr>
            <p:ph sz="quarter" idx="13"/>
          </p:nvPr>
        </p:nvSpPr>
        <p:spPr>
          <a:xfrm>
            <a:off x="1143000" y="1905000"/>
            <a:ext cx="6934200" cy="4495800"/>
          </a:xfrm>
        </p:spPr>
        <p:txBody>
          <a:bodyPr>
            <a:normAutofit fontScale="92500" lnSpcReduction="20000"/>
          </a:bodyPr>
          <a:lstStyle/>
          <a:p>
            <a:r>
              <a:rPr lang="en-US" altLang="en-US" sz="2600" dirty="0">
                <a:solidFill>
                  <a:schemeClr val="tx1"/>
                </a:solidFill>
              </a:rPr>
              <a:t>The </a:t>
            </a:r>
            <a:r>
              <a:rPr lang="en-US" altLang="en-US" sz="2600" dirty="0" smtClean="0">
                <a:solidFill>
                  <a:schemeClr val="tx1"/>
                </a:solidFill>
              </a:rPr>
              <a:t>plan </a:t>
            </a:r>
            <a:r>
              <a:rPr lang="en-US" altLang="en-US" sz="2600" dirty="0">
                <a:solidFill>
                  <a:schemeClr val="tx1"/>
                </a:solidFill>
              </a:rPr>
              <a:t>must describe:</a:t>
            </a:r>
            <a:endParaRPr lang="en-US" altLang="en-US" sz="2600" dirty="0" smtClean="0">
              <a:solidFill>
                <a:schemeClr val="tx1"/>
              </a:solidFill>
            </a:endParaRPr>
          </a:p>
          <a:p>
            <a:pPr lvl="1">
              <a:buFont typeface="Arial" panose="020B0604020202020204" pitchFamily="34" charset="0"/>
              <a:buChar char="•"/>
            </a:pPr>
            <a:r>
              <a:rPr lang="en-US" altLang="en-US" sz="2600" dirty="0" smtClean="0">
                <a:solidFill>
                  <a:schemeClr val="tx1"/>
                </a:solidFill>
              </a:rPr>
              <a:t>Tasks </a:t>
            </a:r>
            <a:r>
              <a:rPr lang="en-US" altLang="en-US" sz="2600" dirty="0">
                <a:solidFill>
                  <a:schemeClr val="tx1"/>
                </a:solidFill>
              </a:rPr>
              <a:t>involving exposure to </a:t>
            </a:r>
            <a:r>
              <a:rPr lang="en-US" altLang="en-US" sz="2600" dirty="0" err="1" smtClean="0">
                <a:solidFill>
                  <a:schemeClr val="tx1"/>
                </a:solidFill>
              </a:rPr>
              <a:t>respirable</a:t>
            </a:r>
            <a:r>
              <a:rPr lang="en-US" altLang="en-US" sz="2600" dirty="0" smtClean="0">
                <a:solidFill>
                  <a:schemeClr val="tx1"/>
                </a:solidFill>
              </a:rPr>
              <a:t> crystalline silica</a:t>
            </a:r>
            <a:endParaRPr lang="en-US" altLang="en-US" sz="2600" dirty="0">
              <a:solidFill>
                <a:schemeClr val="tx1"/>
              </a:solidFill>
            </a:endParaRPr>
          </a:p>
          <a:p>
            <a:pPr lvl="1">
              <a:buFont typeface="Arial" panose="020B0604020202020204" pitchFamily="34" charset="0"/>
              <a:buChar char="•"/>
            </a:pPr>
            <a:r>
              <a:rPr lang="en-US" altLang="en-US" sz="2600" dirty="0">
                <a:solidFill>
                  <a:schemeClr val="tx1"/>
                </a:solidFill>
              </a:rPr>
              <a:t>Engineering controls, work practices, and respiratory protection for each task</a:t>
            </a:r>
          </a:p>
          <a:p>
            <a:pPr lvl="1">
              <a:buFont typeface="Arial" panose="020B0604020202020204" pitchFamily="34" charset="0"/>
              <a:buChar char="•"/>
            </a:pPr>
            <a:r>
              <a:rPr lang="en-US" altLang="en-US" sz="2600" dirty="0">
                <a:solidFill>
                  <a:schemeClr val="tx1"/>
                </a:solidFill>
              </a:rPr>
              <a:t>Housekeeping measures used to limit </a:t>
            </a:r>
            <a:r>
              <a:rPr lang="en-US" altLang="en-US" sz="2600" dirty="0" smtClean="0">
                <a:solidFill>
                  <a:schemeClr val="tx1"/>
                </a:solidFill>
              </a:rPr>
              <a:t>exposure</a:t>
            </a:r>
          </a:p>
          <a:p>
            <a:pPr lvl="1">
              <a:buFont typeface="Arial" panose="020B0604020202020204" pitchFamily="34" charset="0"/>
              <a:buChar char="•"/>
            </a:pPr>
            <a:r>
              <a:rPr lang="en-US" altLang="en-US" sz="2600" b="1" dirty="0" smtClean="0">
                <a:solidFill>
                  <a:srgbClr val="FF0000"/>
                </a:solidFill>
              </a:rPr>
              <a:t>Construction:  Procedures used to restrict access, when necessary to limit exposures</a:t>
            </a:r>
          </a:p>
          <a:p>
            <a:pPr lvl="1">
              <a:buClr>
                <a:srgbClr val="F14124">
                  <a:lumMod val="75000"/>
                </a:srgbClr>
              </a:buClr>
              <a:buFont typeface="Arial" panose="020B0604020202020204" pitchFamily="34" charset="0"/>
              <a:buChar char="•"/>
            </a:pPr>
            <a:r>
              <a:rPr lang="en-US" altLang="en-US" sz="2600" dirty="0">
                <a:solidFill>
                  <a:prstClr val="black"/>
                </a:solidFill>
              </a:rPr>
              <a:t>Conduct an annual review of the plan at least once a year and update as necessary.</a:t>
            </a:r>
          </a:p>
          <a:p>
            <a:pPr lvl="1">
              <a:buFont typeface="Arial" panose="020B0604020202020204" pitchFamily="34" charset="0"/>
              <a:buChar char="•"/>
            </a:pPr>
            <a:endParaRPr lang="en-US" altLang="en-US" sz="2400" b="1" dirty="0" smtClean="0">
              <a:solidFill>
                <a:srgbClr val="FF0000"/>
              </a:solidFill>
            </a:endParaRPr>
          </a:p>
          <a:p>
            <a:pPr marL="365760" lvl="1" indent="0">
              <a:buNone/>
            </a:pPr>
            <a:endParaRPr lang="en-US" altLang="en-US" sz="2400" dirty="0">
              <a:solidFill>
                <a:schemeClr val="tx1"/>
              </a:solidFill>
            </a:endParaRPr>
          </a:p>
          <a:p>
            <a:endParaRPr lang="en-US" dirty="0"/>
          </a:p>
        </p:txBody>
      </p:sp>
    </p:spTree>
    <p:extLst>
      <p:ext uri="{BB962C8B-B14F-4D97-AF65-F5344CB8AC3E}">
        <p14:creationId xmlns:p14="http://schemas.microsoft.com/office/powerpoint/2010/main" val="291717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47</a:t>
            </a:fld>
            <a:endParaRPr lang="en-US">
              <a:solidFill>
                <a:prstClr val="black">
                  <a:lumMod val="50000"/>
                  <a:lumOff val="50000"/>
                </a:prstClr>
              </a:solidFill>
            </a:endParaRPr>
          </a:p>
        </p:txBody>
      </p:sp>
      <p:sp>
        <p:nvSpPr>
          <p:cNvPr id="3" name="Title 2"/>
          <p:cNvSpPr>
            <a:spLocks noGrp="1"/>
          </p:cNvSpPr>
          <p:nvPr>
            <p:ph type="title"/>
          </p:nvPr>
        </p:nvSpPr>
        <p:spPr>
          <a:xfrm>
            <a:off x="457200" y="457200"/>
            <a:ext cx="8229600" cy="749808"/>
          </a:xfrm>
        </p:spPr>
        <p:txBody>
          <a:bodyPr/>
          <a:lstStyle/>
          <a:p>
            <a:r>
              <a:rPr lang="en-US" sz="4000" dirty="0" smtClean="0">
                <a:solidFill>
                  <a:schemeClr val="tx1"/>
                </a:solidFill>
              </a:rPr>
              <a:t>Respiratory Protection</a:t>
            </a:r>
            <a:endParaRPr lang="en-US" sz="4000" dirty="0">
              <a:solidFill>
                <a:schemeClr val="tx1"/>
              </a:solidFill>
            </a:endParaRPr>
          </a:p>
        </p:txBody>
      </p:sp>
      <p:sp>
        <p:nvSpPr>
          <p:cNvPr id="4" name="Content Placeholder 3"/>
          <p:cNvSpPr>
            <a:spLocks noGrp="1"/>
          </p:cNvSpPr>
          <p:nvPr>
            <p:ph sz="quarter" idx="13"/>
          </p:nvPr>
        </p:nvSpPr>
        <p:spPr>
          <a:xfrm>
            <a:off x="609600" y="1447803"/>
            <a:ext cx="7848600" cy="4572000"/>
          </a:xfrm>
        </p:spPr>
        <p:txBody>
          <a:bodyPr>
            <a:normAutofit fontScale="92500" lnSpcReduction="10000"/>
          </a:bodyPr>
          <a:lstStyle/>
          <a:p>
            <a:r>
              <a:rPr lang="en-US" sz="3200" dirty="0">
                <a:solidFill>
                  <a:schemeClr val="tx1"/>
                </a:solidFill>
              </a:rPr>
              <a:t>Must comply with 29 CFR 1910.134</a:t>
            </a:r>
          </a:p>
          <a:p>
            <a:r>
              <a:rPr lang="en-US" sz="3200" dirty="0" smtClean="0">
                <a:solidFill>
                  <a:schemeClr val="tx1"/>
                </a:solidFill>
              </a:rPr>
              <a:t>Respirators required for exposures above the PEL: </a:t>
            </a:r>
          </a:p>
          <a:p>
            <a:pPr lvl="1">
              <a:buFont typeface="Arial" panose="020B0604020202020204" pitchFamily="34" charset="0"/>
              <a:buChar char="•"/>
            </a:pPr>
            <a:r>
              <a:rPr lang="en-US" sz="2600" dirty="0" smtClean="0">
                <a:solidFill>
                  <a:schemeClr val="tx1"/>
                </a:solidFill>
              </a:rPr>
              <a:t>While installing or implementing controls or work practices</a:t>
            </a:r>
          </a:p>
          <a:p>
            <a:pPr lvl="1">
              <a:buFont typeface="Arial" panose="020B0604020202020204" pitchFamily="34" charset="0"/>
              <a:buChar char="•"/>
            </a:pPr>
            <a:r>
              <a:rPr lang="en-US" sz="2600" dirty="0" smtClean="0">
                <a:solidFill>
                  <a:schemeClr val="tx1"/>
                </a:solidFill>
              </a:rPr>
              <a:t>For tasks where controls or work practices are not feasible</a:t>
            </a:r>
          </a:p>
          <a:p>
            <a:pPr lvl="1">
              <a:buFont typeface="Arial" panose="020B0604020202020204" pitchFamily="34" charset="0"/>
              <a:buChar char="•"/>
            </a:pPr>
            <a:r>
              <a:rPr lang="en-US" sz="2600" dirty="0" smtClean="0">
                <a:solidFill>
                  <a:schemeClr val="tx1"/>
                </a:solidFill>
              </a:rPr>
              <a:t>When </a:t>
            </a:r>
            <a:r>
              <a:rPr lang="en-US" sz="2600" dirty="0">
                <a:solidFill>
                  <a:schemeClr val="tx1"/>
                </a:solidFill>
              </a:rPr>
              <a:t>f</a:t>
            </a:r>
            <a:r>
              <a:rPr lang="en-US" sz="2600" dirty="0" smtClean="0">
                <a:solidFill>
                  <a:schemeClr val="tx1"/>
                </a:solidFill>
              </a:rPr>
              <a:t>easible controls cannot reduce exposures to the PEL</a:t>
            </a:r>
          </a:p>
          <a:p>
            <a:pPr lvl="1">
              <a:buFont typeface="Arial" panose="020B0604020202020204" pitchFamily="34" charset="0"/>
              <a:buChar char="•"/>
            </a:pPr>
            <a:r>
              <a:rPr lang="en-US" sz="2600" dirty="0" smtClean="0">
                <a:solidFill>
                  <a:schemeClr val="tx1"/>
                </a:solidFill>
              </a:rPr>
              <a:t>While in a regulated area (General Industry/Maritime)</a:t>
            </a:r>
          </a:p>
        </p:txBody>
      </p:sp>
    </p:spTree>
    <p:extLst>
      <p:ext uri="{BB962C8B-B14F-4D97-AF65-F5344CB8AC3E}">
        <p14:creationId xmlns:p14="http://schemas.microsoft.com/office/powerpoint/2010/main" val="29650033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04806"/>
            <a:ext cx="8229600" cy="1066800"/>
          </a:xfrm>
        </p:spPr>
        <p:txBody>
          <a:bodyPr/>
          <a:lstStyle/>
          <a:p>
            <a:pPr eaLnBrk="1" hangingPunct="1"/>
            <a:r>
              <a:rPr lang="en-US" altLang="en-US" sz="4000" dirty="0" smtClean="0">
                <a:solidFill>
                  <a:schemeClr val="tx1"/>
                </a:solidFill>
              </a:rPr>
              <a:t>Housekeeping</a:t>
            </a:r>
          </a:p>
        </p:txBody>
      </p:sp>
      <p:sp>
        <p:nvSpPr>
          <p:cNvPr id="36867" name="Rectangle 3"/>
          <p:cNvSpPr>
            <a:spLocks noGrp="1" noChangeArrowheads="1"/>
          </p:cNvSpPr>
          <p:nvPr>
            <p:ph sz="quarter" idx="13"/>
          </p:nvPr>
        </p:nvSpPr>
        <p:spPr>
          <a:xfrm>
            <a:off x="304800" y="1219200"/>
            <a:ext cx="8610600" cy="4648200"/>
          </a:xfrm>
        </p:spPr>
        <p:txBody>
          <a:bodyPr>
            <a:normAutofit/>
          </a:bodyPr>
          <a:lstStyle/>
          <a:p>
            <a:pPr marL="457200">
              <a:defRPr/>
            </a:pPr>
            <a:r>
              <a:rPr lang="en-US" altLang="en-US" sz="2800" dirty="0" smtClean="0">
                <a:solidFill>
                  <a:schemeClr val="tx1"/>
                </a:solidFill>
              </a:rPr>
              <a:t>When it can contribute to exposure, employers must not allow:</a:t>
            </a:r>
          </a:p>
          <a:p>
            <a:pPr marL="777240" lvl="1">
              <a:buFont typeface="Trebuchet MS" panose="020B0603020202020204" pitchFamily="34" charset="0"/>
              <a:buChar char="—"/>
              <a:defRPr/>
            </a:pPr>
            <a:r>
              <a:rPr lang="en-US" altLang="en-US" sz="2600" dirty="0">
                <a:solidFill>
                  <a:schemeClr val="tx1"/>
                </a:solidFill>
              </a:rPr>
              <a:t>D</a:t>
            </a:r>
            <a:r>
              <a:rPr lang="en-US" altLang="en-US" sz="2600" dirty="0" smtClean="0">
                <a:solidFill>
                  <a:schemeClr val="tx1"/>
                </a:solidFill>
              </a:rPr>
              <a:t>ry sweeping or brushing</a:t>
            </a:r>
          </a:p>
          <a:p>
            <a:pPr marL="777240" lvl="1">
              <a:buFont typeface="Trebuchet MS" panose="020B0603020202020204" pitchFamily="34" charset="0"/>
              <a:buChar char="—"/>
              <a:defRPr/>
            </a:pPr>
            <a:r>
              <a:rPr lang="en-US" altLang="en-US" sz="2600" dirty="0" smtClean="0">
                <a:solidFill>
                  <a:schemeClr val="tx1"/>
                </a:solidFill>
              </a:rPr>
              <a:t>Use of compressed air for cleaning surfaces or clothing, unless it is used with ventilation to capture the dust</a:t>
            </a:r>
          </a:p>
          <a:p>
            <a:pPr>
              <a:defRPr/>
            </a:pPr>
            <a:r>
              <a:rPr lang="en-US" altLang="en-US" sz="2800" dirty="0" smtClean="0">
                <a:solidFill>
                  <a:schemeClr val="tx1"/>
                </a:solidFill>
              </a:rPr>
              <a:t>Those methods can be used if no other methods like HEPA vacuums, wet sweeping, or use of ventilation with compressed air are feasible</a:t>
            </a:r>
          </a:p>
          <a:p>
            <a:pPr>
              <a:defRPr/>
            </a:pPr>
            <a:endParaRPr lang="en-US" altLang="en-US" sz="2800" dirty="0" smtClean="0">
              <a:solidFill>
                <a:schemeClr val="tx1"/>
              </a:solidFill>
            </a:endParaRPr>
          </a:p>
          <a:p>
            <a:pPr eaLnBrk="1" hangingPunct="1">
              <a:defRPr/>
            </a:pPr>
            <a:endParaRPr lang="en-US" altLang="en-US" sz="2400" dirty="0" smtClean="0">
              <a:solidFill>
                <a:schemeClr val="tx1"/>
              </a:solidFill>
            </a:endParaRPr>
          </a:p>
          <a:p>
            <a:pPr marL="45720" indent="0" eaLnBrk="1" hangingPunct="1">
              <a:buNone/>
              <a:defRPr/>
            </a:pPr>
            <a:endParaRPr lang="en-US" altLang="en-US" sz="2800" dirty="0" smtClean="0">
              <a:solidFill>
                <a:schemeClr val="tx1"/>
              </a:solidFill>
            </a:endParaRP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48</a:t>
            </a:fld>
            <a:endParaRPr lang="en-US">
              <a:solidFill>
                <a:prstClr val="black">
                  <a:lumMod val="50000"/>
                  <a:lumOff val="50000"/>
                </a:prstClr>
              </a:solidFill>
            </a:endParaRPr>
          </a:p>
        </p:txBody>
      </p:sp>
    </p:spTree>
    <p:extLst>
      <p:ext uri="{BB962C8B-B14F-4D97-AF65-F5344CB8AC3E}">
        <p14:creationId xmlns:p14="http://schemas.microsoft.com/office/powerpoint/2010/main" val="2274634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04805"/>
            <a:ext cx="8229600" cy="609600"/>
          </a:xfrm>
        </p:spPr>
        <p:txBody>
          <a:bodyPr/>
          <a:lstStyle/>
          <a:p>
            <a:r>
              <a:rPr lang="en-US" altLang="en-US" sz="4000" dirty="0">
                <a:solidFill>
                  <a:srgbClr val="008000"/>
                </a:solidFill>
              </a:rPr>
              <a:t>General Industry/Maritime -</a:t>
            </a:r>
            <a:br>
              <a:rPr lang="en-US" altLang="en-US" sz="4000" dirty="0">
                <a:solidFill>
                  <a:srgbClr val="008000"/>
                </a:solidFill>
              </a:rPr>
            </a:br>
            <a:r>
              <a:rPr lang="en-US" altLang="en-US" sz="4000" dirty="0">
                <a:solidFill>
                  <a:srgbClr val="008000"/>
                </a:solidFill>
              </a:rPr>
              <a:t>Medical </a:t>
            </a:r>
            <a:r>
              <a:rPr lang="en-US" altLang="en-US" sz="4000" dirty="0" smtClean="0">
                <a:solidFill>
                  <a:srgbClr val="008000"/>
                </a:solidFill>
              </a:rPr>
              <a:t>Surveillance </a:t>
            </a:r>
          </a:p>
        </p:txBody>
      </p:sp>
      <p:sp>
        <p:nvSpPr>
          <p:cNvPr id="13315" name="Rectangle 3"/>
          <p:cNvSpPr>
            <a:spLocks noGrp="1" noChangeArrowheads="1"/>
          </p:cNvSpPr>
          <p:nvPr>
            <p:ph sz="quarter" idx="13"/>
          </p:nvPr>
        </p:nvSpPr>
        <p:spPr>
          <a:xfrm>
            <a:off x="609600" y="1752600"/>
            <a:ext cx="8001000" cy="4953000"/>
          </a:xfrm>
        </p:spPr>
        <p:txBody>
          <a:bodyPr>
            <a:normAutofit/>
          </a:bodyPr>
          <a:lstStyle/>
          <a:p>
            <a:pPr marL="342900" indent="-342900">
              <a:defRPr/>
            </a:pPr>
            <a:r>
              <a:rPr lang="en-US" altLang="en-US" sz="2400" dirty="0" smtClean="0">
                <a:solidFill>
                  <a:schemeClr val="tx1"/>
                </a:solidFill>
              </a:rPr>
              <a:t>Employers must offer medical examinations to workers:</a:t>
            </a:r>
          </a:p>
          <a:p>
            <a:pPr marL="662940" lvl="1" indent="-342900">
              <a:buFont typeface="Arial" panose="020B0604020202020204" pitchFamily="34" charset="0"/>
              <a:buChar char="•"/>
              <a:defRPr/>
            </a:pPr>
            <a:r>
              <a:rPr lang="en-US" altLang="en-US" sz="2400" dirty="0" smtClean="0">
                <a:solidFill>
                  <a:schemeClr val="tx1"/>
                </a:solidFill>
              </a:rPr>
              <a:t>Who will be </a:t>
            </a:r>
            <a:r>
              <a:rPr lang="en-US" altLang="en-US" sz="2400" b="1" dirty="0" smtClean="0">
                <a:solidFill>
                  <a:schemeClr val="bg2">
                    <a:lumMod val="50000"/>
                  </a:schemeClr>
                </a:solidFill>
              </a:rPr>
              <a:t>exposed above the action level for 30 or more days a year </a:t>
            </a:r>
          </a:p>
          <a:p>
            <a:pPr marL="342900" indent="-342900">
              <a:defRPr/>
            </a:pPr>
            <a:r>
              <a:rPr lang="en-US" altLang="en-US" sz="2400" dirty="0" smtClean="0">
                <a:solidFill>
                  <a:schemeClr val="tx1"/>
                </a:solidFill>
              </a:rPr>
              <a:t>Employers must offer examinations every three years to workers who continue to be exposed above the trigger</a:t>
            </a:r>
          </a:p>
          <a:p>
            <a:pPr marL="342900" indent="-342900">
              <a:defRPr/>
            </a:pPr>
            <a:r>
              <a:rPr lang="en-US" altLang="en-US" sz="2400" dirty="0" smtClean="0">
                <a:solidFill>
                  <a:schemeClr val="tx1"/>
                </a:solidFill>
              </a:rPr>
              <a:t>Exam </a:t>
            </a:r>
            <a:r>
              <a:rPr lang="en-US" altLang="en-US" sz="2400" dirty="0">
                <a:solidFill>
                  <a:schemeClr val="tx1"/>
                </a:solidFill>
              </a:rPr>
              <a:t>includes medical and work history, physical exam, chest X-ray, and pulmonary function test (TB test on initial exam only)</a:t>
            </a:r>
          </a:p>
          <a:p>
            <a:pPr marL="0" indent="0">
              <a:buNone/>
              <a:defRPr/>
            </a:pPr>
            <a:endParaRPr lang="en-US" altLang="en-US" sz="2400" dirty="0" smtClean="0">
              <a:solidFill>
                <a:schemeClr val="tx1"/>
              </a:solidFill>
            </a:endParaRP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49</a:t>
            </a:fld>
            <a:endParaRPr lang="en-US">
              <a:solidFill>
                <a:prstClr val="black">
                  <a:lumMod val="50000"/>
                  <a:lumOff val="50000"/>
                </a:prstClr>
              </a:solidFill>
            </a:endParaRPr>
          </a:p>
        </p:txBody>
      </p:sp>
    </p:spTree>
    <p:extLst>
      <p:ext uri="{BB962C8B-B14F-4D97-AF65-F5344CB8AC3E}">
        <p14:creationId xmlns:p14="http://schemas.microsoft.com/office/powerpoint/2010/main" val="1604057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
          <p:cNvSpPr>
            <a:spLocks noChangeArrowheads="1"/>
          </p:cNvSpPr>
          <p:nvPr/>
        </p:nvSpPr>
        <p:spPr bwMode="auto">
          <a:xfrm>
            <a:off x="196361" y="304806"/>
            <a:ext cx="8766175" cy="78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dirty="0" smtClean="0">
                <a:latin typeface="+mj-lt"/>
              </a:rPr>
              <a:t>Silica: Regulatory Update</a:t>
            </a:r>
            <a:endParaRPr lang="en-US" altLang="en-US" sz="4400" b="1" dirty="0">
              <a:latin typeface="+mj-lt"/>
            </a:endParaRPr>
          </a:p>
        </p:txBody>
      </p:sp>
      <p:pic>
        <p:nvPicPr>
          <p:cNvPr id="2054" name="Picture 6" descr="O:\Silica\Images\HAND-HELD SAWS #1.rev 5.20.1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6" y="1585914"/>
            <a:ext cx="7086599" cy="45100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162122" y="6153090"/>
            <a:ext cx="2834640" cy="409397"/>
          </a:xfrm>
          <a:prstGeom prst="rect">
            <a:avLst/>
          </a:prstGeom>
          <a:noFill/>
        </p:spPr>
        <p:txBody>
          <a:bodyPr wrap="square" rtlCol="0">
            <a:spAutoFit/>
          </a:bodyPr>
          <a:lstStyle/>
          <a:p>
            <a:pPr algn="ctr"/>
            <a:r>
              <a:rPr lang="en-US" sz="2000" b="1" dirty="0" smtClean="0">
                <a:latin typeface="+mn-lt"/>
              </a:rPr>
              <a:t>March 25, 2016</a:t>
            </a:r>
            <a:endParaRPr lang="en-US" sz="2000" b="1" dirty="0">
              <a:latin typeface="+mn-lt"/>
            </a:endParaRPr>
          </a:p>
        </p:txBody>
      </p:sp>
    </p:spTree>
    <p:extLst>
      <p:ext uri="{BB962C8B-B14F-4D97-AF65-F5344CB8AC3E}">
        <p14:creationId xmlns:p14="http://schemas.microsoft.com/office/powerpoint/2010/main" val="7187122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152406"/>
            <a:ext cx="8153400" cy="1295394"/>
          </a:xfrm>
        </p:spPr>
        <p:txBody>
          <a:bodyPr/>
          <a:lstStyle/>
          <a:p>
            <a:pPr eaLnBrk="1" hangingPunct="1"/>
            <a:r>
              <a:rPr lang="en-US" altLang="en-US" sz="4000" dirty="0" smtClean="0">
                <a:ln>
                  <a:solidFill>
                    <a:schemeClr val="accent1"/>
                  </a:solidFill>
                </a:ln>
                <a:solidFill>
                  <a:srgbClr val="FFFF00"/>
                </a:solidFill>
              </a:rPr>
              <a:t>Construction –</a:t>
            </a:r>
            <a:br>
              <a:rPr lang="en-US" altLang="en-US" sz="4000" dirty="0" smtClean="0">
                <a:ln>
                  <a:solidFill>
                    <a:schemeClr val="accent1"/>
                  </a:solidFill>
                </a:ln>
                <a:solidFill>
                  <a:srgbClr val="FFFF00"/>
                </a:solidFill>
              </a:rPr>
            </a:br>
            <a:r>
              <a:rPr lang="en-US" altLang="en-US" sz="4000" dirty="0" smtClean="0">
                <a:ln>
                  <a:solidFill>
                    <a:schemeClr val="accent1"/>
                  </a:solidFill>
                </a:ln>
                <a:solidFill>
                  <a:srgbClr val="FFFF00"/>
                </a:solidFill>
              </a:rPr>
              <a:t>Medical Surveillance </a:t>
            </a:r>
          </a:p>
        </p:txBody>
      </p:sp>
      <p:sp>
        <p:nvSpPr>
          <p:cNvPr id="13315" name="Rectangle 3"/>
          <p:cNvSpPr>
            <a:spLocks noGrp="1" noChangeArrowheads="1"/>
          </p:cNvSpPr>
          <p:nvPr>
            <p:ph sz="quarter" idx="13"/>
          </p:nvPr>
        </p:nvSpPr>
        <p:spPr>
          <a:xfrm>
            <a:off x="609600" y="1676400"/>
            <a:ext cx="7924800" cy="4953000"/>
          </a:xfrm>
        </p:spPr>
        <p:txBody>
          <a:bodyPr>
            <a:normAutofit/>
          </a:bodyPr>
          <a:lstStyle/>
          <a:p>
            <a:pPr marL="342900" indent="-342900">
              <a:defRPr/>
            </a:pPr>
            <a:r>
              <a:rPr lang="en-US" altLang="en-US" sz="2400" dirty="0" smtClean="0">
                <a:solidFill>
                  <a:schemeClr val="tx1"/>
                </a:solidFill>
              </a:rPr>
              <a:t>Employers must offer medical examinations to workers:</a:t>
            </a:r>
          </a:p>
          <a:p>
            <a:pPr marL="662940" lvl="1" indent="-342900">
              <a:buFont typeface="Arial" panose="020B0604020202020204" pitchFamily="34" charset="0"/>
              <a:buChar char="•"/>
              <a:defRPr/>
            </a:pPr>
            <a:r>
              <a:rPr lang="en-US" altLang="en-US" sz="2400" dirty="0" smtClean="0">
                <a:solidFill>
                  <a:schemeClr val="tx1"/>
                </a:solidFill>
              </a:rPr>
              <a:t>Who will be </a:t>
            </a:r>
            <a:r>
              <a:rPr lang="en-US" altLang="en-US" sz="2400" dirty="0" smtClean="0">
                <a:solidFill>
                  <a:srgbClr val="FF0000"/>
                </a:solidFill>
              </a:rPr>
              <a:t>required to wear a respirator under the standard</a:t>
            </a:r>
            <a:r>
              <a:rPr lang="en-US" altLang="en-US" sz="2400" dirty="0" smtClean="0">
                <a:solidFill>
                  <a:schemeClr val="tx1"/>
                </a:solidFill>
              </a:rPr>
              <a:t> for 30 or more days a year.</a:t>
            </a:r>
            <a:endParaRPr lang="en-US" altLang="en-US" sz="2400" dirty="0">
              <a:solidFill>
                <a:schemeClr val="tx1"/>
              </a:solidFill>
            </a:endParaRPr>
          </a:p>
          <a:p>
            <a:pPr marL="342900" indent="-342900">
              <a:defRPr/>
            </a:pPr>
            <a:r>
              <a:rPr lang="en-US" altLang="en-US" sz="2400" dirty="0" smtClean="0">
                <a:solidFill>
                  <a:schemeClr val="tx1"/>
                </a:solidFill>
              </a:rPr>
              <a:t>Employers must offer examinations every three years to workers who continue to be exposed above the trigger</a:t>
            </a:r>
          </a:p>
          <a:p>
            <a:pPr marL="342900" indent="-342900">
              <a:defRPr/>
            </a:pPr>
            <a:r>
              <a:rPr lang="en-US" altLang="en-US" sz="2400" dirty="0">
                <a:solidFill>
                  <a:schemeClr val="tx1"/>
                </a:solidFill>
              </a:rPr>
              <a:t>Exam includes medical and work history, physical exam, chest X-ray, and pulmonary function test (TB test on initial exam only)</a:t>
            </a:r>
          </a:p>
          <a:p>
            <a:pPr marL="0" indent="0">
              <a:buNone/>
              <a:defRPr/>
            </a:pPr>
            <a:endParaRPr lang="en-US" altLang="en-US" sz="2400" dirty="0" smtClean="0">
              <a:solidFill>
                <a:schemeClr val="tx1"/>
              </a:solidFill>
            </a:endParaRP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50</a:t>
            </a:fld>
            <a:endParaRPr lang="en-US">
              <a:solidFill>
                <a:prstClr val="black">
                  <a:lumMod val="50000"/>
                  <a:lumOff val="50000"/>
                </a:prstClr>
              </a:solidFill>
            </a:endParaRPr>
          </a:p>
        </p:txBody>
      </p:sp>
    </p:spTree>
    <p:extLst>
      <p:ext uri="{BB962C8B-B14F-4D97-AF65-F5344CB8AC3E}">
        <p14:creationId xmlns:p14="http://schemas.microsoft.com/office/powerpoint/2010/main" val="54218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81006"/>
            <a:ext cx="8229600" cy="1143000"/>
          </a:xfrm>
        </p:spPr>
        <p:txBody>
          <a:bodyPr/>
          <a:lstStyle/>
          <a:p>
            <a:pPr eaLnBrk="1" hangingPunct="1"/>
            <a:r>
              <a:rPr lang="en-US" altLang="en-US" sz="4000" dirty="0" smtClean="0">
                <a:solidFill>
                  <a:schemeClr val="tx1"/>
                </a:solidFill>
              </a:rPr>
              <a:t>Medical Opinion</a:t>
            </a:r>
          </a:p>
        </p:txBody>
      </p:sp>
      <p:sp>
        <p:nvSpPr>
          <p:cNvPr id="34819" name="Rectangle 3"/>
          <p:cNvSpPr>
            <a:spLocks noGrp="1" noChangeArrowheads="1"/>
          </p:cNvSpPr>
          <p:nvPr>
            <p:ph sz="quarter" idx="13"/>
          </p:nvPr>
        </p:nvSpPr>
        <p:spPr>
          <a:xfrm>
            <a:off x="609600" y="1524006"/>
            <a:ext cx="7924800" cy="4114800"/>
          </a:xfrm>
        </p:spPr>
        <p:txBody>
          <a:bodyPr>
            <a:normAutofit lnSpcReduction="10000"/>
          </a:bodyPr>
          <a:lstStyle/>
          <a:p>
            <a:pPr eaLnBrk="1" hangingPunct="1"/>
            <a:r>
              <a:rPr lang="en-US" altLang="en-US" sz="2800" dirty="0" smtClean="0">
                <a:solidFill>
                  <a:schemeClr val="tx1"/>
                </a:solidFill>
              </a:rPr>
              <a:t>Worker receives report with detailed medical findings</a:t>
            </a:r>
          </a:p>
          <a:p>
            <a:pPr eaLnBrk="1" hangingPunct="1"/>
            <a:r>
              <a:rPr lang="en-US" altLang="en-US" sz="2800" dirty="0" smtClean="0">
                <a:solidFill>
                  <a:schemeClr val="tx1"/>
                </a:solidFill>
              </a:rPr>
              <a:t>Employer receives an opinion that only describes limitations on respirator use, and if the worker gives written consent, recommendations on: </a:t>
            </a:r>
          </a:p>
          <a:p>
            <a:pPr lvl="1">
              <a:buFont typeface="Arial" panose="020B0604020202020204" pitchFamily="34" charset="0"/>
              <a:buChar char="•"/>
            </a:pPr>
            <a:r>
              <a:rPr lang="en-US" altLang="en-US" sz="2600" dirty="0" smtClean="0">
                <a:solidFill>
                  <a:schemeClr val="tx1"/>
                </a:solidFill>
              </a:rPr>
              <a:t>Limitations on exposure to </a:t>
            </a:r>
            <a:r>
              <a:rPr lang="en-US" altLang="en-US" sz="2600" dirty="0" err="1" smtClean="0">
                <a:solidFill>
                  <a:schemeClr val="tx1"/>
                </a:solidFill>
              </a:rPr>
              <a:t>respirable</a:t>
            </a:r>
            <a:r>
              <a:rPr lang="en-US" altLang="en-US" sz="2600" dirty="0" smtClean="0">
                <a:solidFill>
                  <a:schemeClr val="tx1"/>
                </a:solidFill>
              </a:rPr>
              <a:t> crystalline silica, and/or</a:t>
            </a:r>
          </a:p>
          <a:p>
            <a:pPr lvl="1">
              <a:buFont typeface="Arial" panose="020B0604020202020204" pitchFamily="34" charset="0"/>
              <a:buChar char="•"/>
            </a:pPr>
            <a:r>
              <a:rPr lang="en-US" altLang="en-US" sz="2600" dirty="0" smtClean="0">
                <a:solidFill>
                  <a:schemeClr val="tx1"/>
                </a:solidFill>
              </a:rPr>
              <a:t>Examination by a specialist</a:t>
            </a:r>
          </a:p>
          <a:p>
            <a:pPr lvl="1"/>
            <a:endParaRPr lang="en-US" altLang="en-US" sz="2600" dirty="0" smtClean="0">
              <a:solidFill>
                <a:schemeClr val="tx1"/>
              </a:solidFill>
            </a:endParaRPr>
          </a:p>
          <a:p>
            <a:pPr lvl="1"/>
            <a:endParaRPr lang="en-US" altLang="en-US" sz="2600" dirty="0" smtClean="0">
              <a:solidFill>
                <a:schemeClr val="tx1"/>
              </a:solidFill>
            </a:endParaRP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51</a:t>
            </a:fld>
            <a:endParaRPr lang="en-US">
              <a:solidFill>
                <a:prstClr val="black">
                  <a:lumMod val="50000"/>
                  <a:lumOff val="50000"/>
                </a:prstClr>
              </a:solidFill>
            </a:endParaRPr>
          </a:p>
        </p:txBody>
      </p:sp>
    </p:spTree>
    <p:extLst>
      <p:ext uri="{BB962C8B-B14F-4D97-AF65-F5344CB8AC3E}">
        <p14:creationId xmlns:p14="http://schemas.microsoft.com/office/powerpoint/2010/main" val="11914335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81000"/>
            <a:ext cx="8229600" cy="990600"/>
          </a:xfrm>
        </p:spPr>
        <p:txBody>
          <a:bodyPr/>
          <a:lstStyle/>
          <a:p>
            <a:pPr eaLnBrk="1" hangingPunct="1"/>
            <a:r>
              <a:rPr lang="en-US" altLang="en-US" sz="4000" dirty="0" smtClean="0">
                <a:solidFill>
                  <a:schemeClr val="tx1"/>
                </a:solidFill>
              </a:rPr>
              <a:t>Communication of Hazards</a:t>
            </a:r>
          </a:p>
        </p:txBody>
      </p:sp>
      <p:sp>
        <p:nvSpPr>
          <p:cNvPr id="40963" name="Rectangle 3"/>
          <p:cNvSpPr>
            <a:spLocks noGrp="1" noChangeArrowheads="1"/>
          </p:cNvSpPr>
          <p:nvPr>
            <p:ph sz="quarter" idx="13"/>
          </p:nvPr>
        </p:nvSpPr>
        <p:spPr>
          <a:xfrm>
            <a:off x="533400" y="1524003"/>
            <a:ext cx="8229600" cy="4419600"/>
          </a:xfrm>
        </p:spPr>
        <p:txBody>
          <a:bodyPr>
            <a:normAutofit lnSpcReduction="10000"/>
          </a:bodyPr>
          <a:lstStyle/>
          <a:p>
            <a:pPr eaLnBrk="1" hangingPunct="1"/>
            <a:r>
              <a:rPr lang="en-US" altLang="en-US" sz="2800" dirty="0" smtClean="0">
                <a:solidFill>
                  <a:schemeClr val="tx1"/>
                </a:solidFill>
              </a:rPr>
              <a:t>Employers required to comply with hazard </a:t>
            </a:r>
            <a:r>
              <a:rPr lang="en-US" altLang="en-US" sz="2800" dirty="0">
                <a:solidFill>
                  <a:schemeClr val="tx1"/>
                </a:solidFill>
              </a:rPr>
              <a:t>c</a:t>
            </a:r>
            <a:r>
              <a:rPr lang="en-US" altLang="en-US" sz="2800" dirty="0" smtClean="0">
                <a:solidFill>
                  <a:schemeClr val="tx1"/>
                </a:solidFill>
              </a:rPr>
              <a:t>ommunication standard (HCS) (29 CFR 1910.1200)</a:t>
            </a:r>
          </a:p>
          <a:p>
            <a:r>
              <a:rPr lang="en-US" altLang="en-US" sz="2800" dirty="0">
                <a:solidFill>
                  <a:schemeClr val="tx1"/>
                </a:solidFill>
              </a:rPr>
              <a:t>A</a:t>
            </a:r>
            <a:r>
              <a:rPr lang="en-US" altLang="en-US" sz="2800" dirty="0" smtClean="0">
                <a:solidFill>
                  <a:schemeClr val="tx1"/>
                </a:solidFill>
              </a:rPr>
              <a:t>ddress: Cancer</a:t>
            </a:r>
            <a:r>
              <a:rPr lang="en-US" altLang="en-US" sz="2800" dirty="0">
                <a:solidFill>
                  <a:schemeClr val="tx1"/>
                </a:solidFill>
              </a:rPr>
              <a:t>, lung effects, immune system effects, and kidney </a:t>
            </a:r>
            <a:r>
              <a:rPr lang="en-US" altLang="en-US" sz="2800" dirty="0" smtClean="0">
                <a:solidFill>
                  <a:schemeClr val="tx1"/>
                </a:solidFill>
              </a:rPr>
              <a:t>effects as part of HCS </a:t>
            </a:r>
            <a:endParaRPr lang="en-US" altLang="en-US" sz="2800" dirty="0">
              <a:solidFill>
                <a:schemeClr val="tx1"/>
              </a:solidFill>
            </a:endParaRPr>
          </a:p>
          <a:p>
            <a:pPr eaLnBrk="1" hangingPunct="1"/>
            <a:r>
              <a:rPr lang="en-US" altLang="en-US" sz="2800" dirty="0" smtClean="0">
                <a:solidFill>
                  <a:schemeClr val="tx1"/>
                </a:solidFill>
              </a:rPr>
              <a:t>Train workers on:  health hazards, specific tasks resulting in exposure, workplace protections, standard, and medical surveillance.   </a:t>
            </a:r>
          </a:p>
          <a:p>
            <a:pPr eaLnBrk="1" hangingPunct="1"/>
            <a:r>
              <a:rPr lang="en-US" altLang="en-US" sz="2800" dirty="0" smtClean="0">
                <a:solidFill>
                  <a:srgbClr val="FF0000"/>
                </a:solidFill>
              </a:rPr>
              <a:t>Construction:  Identify the Competent Person</a:t>
            </a: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52</a:t>
            </a:fld>
            <a:endParaRPr lang="en-US">
              <a:solidFill>
                <a:prstClr val="black">
                  <a:lumMod val="50000"/>
                  <a:lumOff val="50000"/>
                </a:prstClr>
              </a:solidFill>
            </a:endParaRPr>
          </a:p>
        </p:txBody>
      </p:sp>
    </p:spTree>
    <p:extLst>
      <p:ext uri="{BB962C8B-B14F-4D97-AF65-F5344CB8AC3E}">
        <p14:creationId xmlns:p14="http://schemas.microsoft.com/office/powerpoint/2010/main" val="41445088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53</a:t>
            </a:fld>
            <a:endParaRPr lang="en-US" dirty="0">
              <a:solidFill>
                <a:prstClr val="black">
                  <a:lumMod val="50000"/>
                  <a:lumOff val="50000"/>
                </a:prstClr>
              </a:solidFill>
            </a:endParaRPr>
          </a:p>
        </p:txBody>
      </p:sp>
      <p:sp>
        <p:nvSpPr>
          <p:cNvPr id="3" name="Title 2"/>
          <p:cNvSpPr>
            <a:spLocks noGrp="1"/>
          </p:cNvSpPr>
          <p:nvPr>
            <p:ph type="title"/>
          </p:nvPr>
        </p:nvSpPr>
        <p:spPr>
          <a:xfrm>
            <a:off x="457200" y="228600"/>
            <a:ext cx="8229600" cy="1143000"/>
          </a:xfrm>
        </p:spPr>
        <p:txBody>
          <a:bodyPr/>
          <a:lstStyle/>
          <a:p>
            <a:r>
              <a:rPr lang="en-US" sz="3600" dirty="0">
                <a:solidFill>
                  <a:srgbClr val="000000"/>
                </a:solidFill>
                <a:latin typeface="Univers 57 Condensed"/>
              </a:rPr>
              <a:t>Under the </a:t>
            </a:r>
            <a:r>
              <a:rPr lang="en-US" sz="3600" dirty="0" smtClean="0">
                <a:solidFill>
                  <a:srgbClr val="000000"/>
                </a:solidFill>
                <a:latin typeface="Univers 57 Condensed"/>
              </a:rPr>
              <a:t>Hazard Communication Standard Employers must</a:t>
            </a:r>
            <a:r>
              <a:rPr lang="en-US" sz="4800" dirty="0" smtClean="0">
                <a:solidFill>
                  <a:srgbClr val="000000"/>
                </a:solidFill>
                <a:latin typeface="Univers 57 Condensed"/>
              </a:rPr>
              <a:t>:</a:t>
            </a:r>
            <a:endParaRPr lang="en-US" dirty="0"/>
          </a:p>
        </p:txBody>
      </p:sp>
      <p:sp>
        <p:nvSpPr>
          <p:cNvPr id="4" name="Content Placeholder 3"/>
          <p:cNvSpPr>
            <a:spLocks noGrp="1"/>
          </p:cNvSpPr>
          <p:nvPr>
            <p:ph sz="quarter" idx="13"/>
          </p:nvPr>
        </p:nvSpPr>
        <p:spPr>
          <a:xfrm>
            <a:off x="533400" y="1600200"/>
            <a:ext cx="8077200" cy="4572000"/>
          </a:xfrm>
        </p:spPr>
        <p:txBody>
          <a:bodyPr>
            <a:normAutofit fontScale="85000" lnSpcReduction="20000"/>
          </a:bodyPr>
          <a:lstStyle/>
          <a:p>
            <a:r>
              <a:rPr lang="en-US" sz="2400" dirty="0" smtClean="0">
                <a:solidFill>
                  <a:srgbClr val="000000"/>
                </a:solidFill>
                <a:latin typeface="Univers 57 Condensed"/>
              </a:rPr>
              <a:t>Inform </a:t>
            </a:r>
            <a:r>
              <a:rPr lang="en-US" sz="2400" dirty="0">
                <a:solidFill>
                  <a:srgbClr val="000000"/>
                </a:solidFill>
                <a:latin typeface="Univers 57 Condensed"/>
              </a:rPr>
              <a:t>employees about the </a:t>
            </a:r>
            <a:r>
              <a:rPr lang="en-US" sz="2400" b="1" dirty="0">
                <a:solidFill>
                  <a:srgbClr val="000000"/>
                </a:solidFill>
                <a:latin typeface="Univers 57 Condensed"/>
              </a:rPr>
              <a:t>general requirements </a:t>
            </a:r>
            <a:r>
              <a:rPr lang="en-US" sz="2400" dirty="0">
                <a:solidFill>
                  <a:srgbClr val="000000"/>
                </a:solidFill>
                <a:latin typeface="Univers 57 Condensed"/>
              </a:rPr>
              <a:t>of HCS, as well as where and how they can view the written hazard communication program, lists of hazardous chemicals, and SDSs. </a:t>
            </a:r>
            <a:r>
              <a:rPr lang="en-US" sz="2400" dirty="0" smtClean="0">
                <a:solidFill>
                  <a:srgbClr val="000000"/>
                </a:solidFill>
                <a:latin typeface="Wingdings"/>
              </a:rPr>
              <a:t> </a:t>
            </a:r>
          </a:p>
          <a:p>
            <a:r>
              <a:rPr lang="en-US" sz="2400" dirty="0" smtClean="0">
                <a:solidFill>
                  <a:srgbClr val="000000"/>
                </a:solidFill>
                <a:latin typeface="Univers 57 Condensed"/>
              </a:rPr>
              <a:t>Train </a:t>
            </a:r>
            <a:r>
              <a:rPr lang="en-US" sz="2400" dirty="0">
                <a:solidFill>
                  <a:srgbClr val="000000"/>
                </a:solidFill>
                <a:latin typeface="Univers 57 Condensed"/>
              </a:rPr>
              <a:t>employees on </a:t>
            </a:r>
            <a:r>
              <a:rPr lang="en-US" sz="2400" b="1" dirty="0">
                <a:solidFill>
                  <a:srgbClr val="000000"/>
                </a:solidFill>
                <a:latin typeface="Univers 57 Condensed"/>
              </a:rPr>
              <a:t>how the presence or release of hazardous chemicals in the work area is detected</a:t>
            </a:r>
            <a:r>
              <a:rPr lang="en-US" sz="2400" dirty="0">
                <a:solidFill>
                  <a:srgbClr val="000000"/>
                </a:solidFill>
                <a:latin typeface="Univers 57 Condensed"/>
              </a:rPr>
              <a:t>; in the case of </a:t>
            </a:r>
            <a:r>
              <a:rPr lang="en-US" sz="2400" dirty="0" err="1">
                <a:solidFill>
                  <a:srgbClr val="000000"/>
                </a:solidFill>
                <a:latin typeface="Univers 57 Condensed"/>
              </a:rPr>
              <a:t>respirable</a:t>
            </a:r>
            <a:r>
              <a:rPr lang="en-US" sz="2400" dirty="0">
                <a:solidFill>
                  <a:srgbClr val="000000"/>
                </a:solidFill>
                <a:latin typeface="Univers 57 Condensed"/>
              </a:rPr>
              <a:t> crystalline silica, this could include methods the employer uses to measure exposures, such as air sampling or objective data. If employers are using Table 1, they can train employees to recognize that an increase in </a:t>
            </a:r>
            <a:r>
              <a:rPr lang="en-US" sz="2400" u="sng" dirty="0">
                <a:solidFill>
                  <a:srgbClr val="000000"/>
                </a:solidFill>
                <a:latin typeface="Univers 57 Condensed"/>
              </a:rPr>
              <a:t>visible dust is a sign </a:t>
            </a:r>
            <a:r>
              <a:rPr lang="en-US" sz="2400" dirty="0">
                <a:solidFill>
                  <a:srgbClr val="000000"/>
                </a:solidFill>
                <a:latin typeface="Univers 57 Condensed"/>
              </a:rPr>
              <a:t>that a control may not be working properly. </a:t>
            </a:r>
            <a:endParaRPr lang="en-US" sz="2400" dirty="0" smtClean="0">
              <a:solidFill>
                <a:srgbClr val="000000"/>
              </a:solidFill>
              <a:latin typeface="Wingdings"/>
            </a:endParaRPr>
          </a:p>
          <a:p>
            <a:r>
              <a:rPr lang="en-US" sz="2400" dirty="0" smtClean="0">
                <a:solidFill>
                  <a:srgbClr val="000000"/>
                </a:solidFill>
                <a:latin typeface="Univers 57 Condensed"/>
              </a:rPr>
              <a:t>Train </a:t>
            </a:r>
            <a:r>
              <a:rPr lang="en-US" sz="2400" dirty="0">
                <a:solidFill>
                  <a:srgbClr val="000000"/>
                </a:solidFill>
                <a:latin typeface="Univers 57 Condensed"/>
              </a:rPr>
              <a:t>employees on the </a:t>
            </a:r>
            <a:r>
              <a:rPr lang="en-US" sz="2400" b="1" dirty="0">
                <a:solidFill>
                  <a:srgbClr val="000000"/>
                </a:solidFill>
                <a:latin typeface="Univers 57 Condensed"/>
              </a:rPr>
              <a:t>details of the workplace-specific hazard communication progra</a:t>
            </a:r>
            <a:r>
              <a:rPr lang="en-US" sz="2400" dirty="0">
                <a:solidFill>
                  <a:srgbClr val="000000"/>
                </a:solidFill>
                <a:latin typeface="Univers 57 Condensed"/>
              </a:rPr>
              <a:t>m developed by the employer, such as container labels, the workplace labeling system, SDSs (including the order in which the information is presented), and how employees can get and use hazard information. </a:t>
            </a:r>
            <a:endParaRPr lang="en-US" dirty="0"/>
          </a:p>
        </p:txBody>
      </p:sp>
    </p:spTree>
    <p:extLst>
      <p:ext uri="{BB962C8B-B14F-4D97-AF65-F5344CB8AC3E}">
        <p14:creationId xmlns:p14="http://schemas.microsoft.com/office/powerpoint/2010/main" val="3414864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54</a:t>
            </a:fld>
            <a:endParaRPr lang="en-US" dirty="0">
              <a:solidFill>
                <a:prstClr val="black">
                  <a:lumMod val="50000"/>
                  <a:lumOff val="50000"/>
                </a:prstClr>
              </a:solidFill>
            </a:endParaRPr>
          </a:p>
        </p:txBody>
      </p:sp>
      <p:sp>
        <p:nvSpPr>
          <p:cNvPr id="3" name="Title 2"/>
          <p:cNvSpPr>
            <a:spLocks noGrp="1"/>
          </p:cNvSpPr>
          <p:nvPr>
            <p:ph type="title"/>
          </p:nvPr>
        </p:nvSpPr>
        <p:spPr>
          <a:xfrm>
            <a:off x="457200" y="304800"/>
            <a:ext cx="8229600" cy="749808"/>
          </a:xfrm>
        </p:spPr>
        <p:txBody>
          <a:bodyPr/>
          <a:lstStyle/>
          <a:p>
            <a:r>
              <a:rPr lang="en-US" sz="3200" dirty="0">
                <a:solidFill>
                  <a:schemeClr val="tx1"/>
                </a:solidFill>
              </a:rPr>
              <a:t>Training Topics </a:t>
            </a:r>
            <a:r>
              <a:rPr lang="en-US" sz="3600" dirty="0">
                <a:solidFill>
                  <a:schemeClr val="tx1"/>
                </a:solidFill>
              </a:rPr>
              <a:t/>
            </a:r>
            <a:br>
              <a:rPr lang="en-US" sz="3600" dirty="0">
                <a:solidFill>
                  <a:schemeClr val="tx1"/>
                </a:solidFill>
              </a:rPr>
            </a:br>
            <a:endParaRPr lang="en-US" sz="3200" dirty="0"/>
          </a:p>
        </p:txBody>
      </p:sp>
      <p:sp>
        <p:nvSpPr>
          <p:cNvPr id="4" name="Content Placeholder 3"/>
          <p:cNvSpPr>
            <a:spLocks noGrp="1"/>
          </p:cNvSpPr>
          <p:nvPr>
            <p:ph sz="quarter" idx="13"/>
          </p:nvPr>
        </p:nvSpPr>
        <p:spPr>
          <a:xfrm>
            <a:off x="457200" y="914400"/>
            <a:ext cx="8382000" cy="5410200"/>
          </a:xfrm>
          <a:noFill/>
        </p:spPr>
        <p:txBody>
          <a:bodyPr>
            <a:noAutofit/>
          </a:bodyPr>
          <a:lstStyle/>
          <a:p>
            <a:pPr marL="0" marR="0" indent="0">
              <a:spcBef>
                <a:spcPts val="0"/>
              </a:spcBef>
              <a:spcAft>
                <a:spcPts val="0"/>
              </a:spcAft>
              <a:buNone/>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Employees can demonstrate knowledge and </a:t>
            </a: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understanding </a:t>
            </a: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of at least: </a:t>
            </a:r>
          </a:p>
          <a:p>
            <a:pPr marL="342900" marR="0" lvl="0" indent="-342900">
              <a:spcBef>
                <a:spcPts val="0"/>
              </a:spcBef>
              <a:spcAft>
                <a:spcPts val="0"/>
              </a:spcAft>
              <a:buFont typeface="+mj-lt"/>
              <a:buAutoNum type="arabicPeriod"/>
              <a:tabLst>
                <a:tab pos="171450" algn="l"/>
              </a:tabLst>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Health hazards associated with </a:t>
            </a:r>
            <a:r>
              <a:rPr lang="en-US" sz="1800" dirty="0" err="1">
                <a:solidFill>
                  <a:schemeClr val="tx1"/>
                </a:solidFill>
                <a:latin typeface="Verdana" panose="020B0604030504040204" pitchFamily="34" charset="0"/>
                <a:ea typeface="Verdana" panose="020B0604030504040204" pitchFamily="34" charset="0"/>
                <a:cs typeface="Verdana" panose="020B0604030504040204" pitchFamily="34" charset="0"/>
              </a:rPr>
              <a:t>respirable</a:t>
            </a: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 crystalline silica exposure. </a:t>
            </a:r>
          </a:p>
          <a:p>
            <a:pPr marL="342900" marR="0" lvl="0" indent="-342900">
              <a:spcBef>
                <a:spcPts val="0"/>
              </a:spcBef>
              <a:spcAft>
                <a:spcPts val="0"/>
              </a:spcAft>
              <a:buFont typeface="+mj-lt"/>
              <a:buAutoNum type="arabicPeriod"/>
              <a:tabLst>
                <a:tab pos="171450" algn="l"/>
              </a:tabLst>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Specific workplace tasks that could expose employees to </a:t>
            </a:r>
            <a:r>
              <a:rPr lang="en-US" sz="1800" dirty="0" err="1">
                <a:solidFill>
                  <a:schemeClr val="tx1"/>
                </a:solidFill>
                <a:latin typeface="Verdana" panose="020B0604030504040204" pitchFamily="34" charset="0"/>
                <a:ea typeface="Verdana" panose="020B0604030504040204" pitchFamily="34" charset="0"/>
                <a:cs typeface="Verdana" panose="020B0604030504040204" pitchFamily="34" charset="0"/>
              </a:rPr>
              <a:t>respirable</a:t>
            </a: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 crystalline silica. </a:t>
            </a:r>
          </a:p>
          <a:p>
            <a:pPr marL="342900" marR="0" lvl="0" indent="-342900">
              <a:spcBef>
                <a:spcPts val="0"/>
              </a:spcBef>
              <a:spcAft>
                <a:spcPts val="0"/>
              </a:spcAft>
              <a:buFont typeface="+mj-lt"/>
              <a:buAutoNum type="arabicPeriod"/>
              <a:tabLst>
                <a:tab pos="228600" algn="l"/>
              </a:tabLst>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Specific measures the employer is implementing to protect employees.  Specific for each task that each employee performs. </a:t>
            </a:r>
          </a:p>
          <a:p>
            <a:pPr marL="742950" marR="0" lvl="1" indent="-285750">
              <a:spcBef>
                <a:spcPts val="0"/>
              </a:spcBef>
              <a:spcAft>
                <a:spcPts val="0"/>
              </a:spcAft>
              <a:buFont typeface="+mj-lt"/>
              <a:buAutoNum type="alphaLcPeriod"/>
              <a:tabLst>
                <a:tab pos="171450" algn="l"/>
                <a:tab pos="571500" algn="l"/>
              </a:tabLst>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 The full and proper use of the controls on those tools; and </a:t>
            </a:r>
          </a:p>
          <a:p>
            <a:pPr marL="742950" marR="0" lvl="1" indent="-285750">
              <a:spcBef>
                <a:spcPts val="0"/>
              </a:spcBef>
              <a:spcAft>
                <a:spcPts val="0"/>
              </a:spcAft>
              <a:buFont typeface="+mj-lt"/>
              <a:buAutoNum type="alphaLcPeriod"/>
            </a:pP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Signs </a:t>
            </a: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that controls may not be functioning properly. </a:t>
            </a:r>
          </a:p>
          <a:p>
            <a:pPr marL="347663" marR="0" indent="0">
              <a:spcBef>
                <a:spcPts val="0"/>
              </a:spcBef>
              <a:spcAft>
                <a:spcPts val="0"/>
              </a:spcAft>
              <a:buNone/>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Laborers who do not operate equipment but are engaged in a task by helping the tool operator would only need to demonstrate knowledge and understanding of: </a:t>
            </a:r>
          </a:p>
          <a:p>
            <a:pPr marL="662940" lvl="1" indent="-342900">
              <a:spcBef>
                <a:spcPts val="0"/>
              </a:spcBef>
              <a:spcAft>
                <a:spcPts val="0"/>
              </a:spcAft>
              <a:buFont typeface="+mj-lt"/>
              <a:buAutoNum type="alphaLcPeriod"/>
              <a:tabLst>
                <a:tab pos="228600" algn="l"/>
              </a:tabLst>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The general types of controls used in the workplace, </a:t>
            </a:r>
          </a:p>
          <a:p>
            <a:pPr marL="662940" lvl="1" indent="-342900">
              <a:spcBef>
                <a:spcPts val="0"/>
              </a:spcBef>
              <a:spcAft>
                <a:spcPts val="0"/>
              </a:spcAft>
              <a:buFont typeface="+mj-lt"/>
              <a:buAutoNum type="alphaLcPeriod"/>
              <a:tabLst>
                <a:tab pos="228600" algn="l"/>
              </a:tabLst>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Work practices they perform as part of helping the tool operator, </a:t>
            </a:r>
          </a:p>
          <a:p>
            <a:pPr marL="457200" marR="0" lvl="0">
              <a:spcBef>
                <a:spcPts val="0"/>
              </a:spcBef>
              <a:spcAft>
                <a:spcPts val="0"/>
              </a:spcAft>
              <a:buAutoNum type="arabicPeriod" startAt="4"/>
            </a:pP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a:t>
            </a: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contents of the </a:t>
            </a:r>
            <a:r>
              <a:rPr lang="en-US" sz="1800" dirty="0" err="1">
                <a:solidFill>
                  <a:schemeClr val="tx1"/>
                </a:solidFill>
                <a:latin typeface="Verdana" panose="020B0604030504040204" pitchFamily="34" charset="0"/>
                <a:ea typeface="Verdana" panose="020B0604030504040204" pitchFamily="34" charset="0"/>
                <a:cs typeface="Verdana" panose="020B0604030504040204" pitchFamily="34" charset="0"/>
              </a:rPr>
              <a:t>respirable</a:t>
            </a: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 crystalline silica standard. </a:t>
            </a:r>
            <a:endPar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14350" marR="0" lvl="0" indent="-514350">
              <a:spcBef>
                <a:spcPts val="0"/>
              </a:spcBef>
              <a:spcAft>
                <a:spcPts val="0"/>
              </a:spcAft>
              <a:buAutoNum type="arabicPeriod" startAt="4"/>
            </a:pP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a:t>
            </a: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identity of the competent person designated by the employer</a:t>
            </a: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marL="514350" marR="0" lvl="0" indent="-514350">
              <a:spcBef>
                <a:spcPts val="0"/>
              </a:spcBef>
              <a:spcAft>
                <a:spcPts val="0"/>
              </a:spcAft>
              <a:buAutoNum type="arabicPeriod" startAt="4"/>
            </a:pP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purpose </a:t>
            </a: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and a description of the medical surveillance program required under the standard</a:t>
            </a:r>
          </a:p>
        </p:txBody>
      </p:sp>
    </p:spTree>
    <p:extLst>
      <p:ext uri="{BB962C8B-B14F-4D97-AF65-F5344CB8AC3E}">
        <p14:creationId xmlns:p14="http://schemas.microsoft.com/office/powerpoint/2010/main" val="9095485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04806"/>
            <a:ext cx="8229600" cy="838200"/>
          </a:xfrm>
        </p:spPr>
        <p:txBody>
          <a:bodyPr/>
          <a:lstStyle/>
          <a:p>
            <a:pPr eaLnBrk="1" hangingPunct="1"/>
            <a:r>
              <a:rPr lang="en-US" altLang="en-US" sz="4000" dirty="0" smtClean="0">
                <a:solidFill>
                  <a:schemeClr val="tx1"/>
                </a:solidFill>
              </a:rPr>
              <a:t>Recordkeeping</a:t>
            </a:r>
          </a:p>
        </p:txBody>
      </p:sp>
      <p:sp>
        <p:nvSpPr>
          <p:cNvPr id="39939" name="Rectangle 3"/>
          <p:cNvSpPr>
            <a:spLocks noGrp="1" noChangeArrowheads="1"/>
          </p:cNvSpPr>
          <p:nvPr>
            <p:ph sz="quarter" idx="13"/>
          </p:nvPr>
        </p:nvSpPr>
        <p:spPr>
          <a:xfrm>
            <a:off x="381000" y="1676400"/>
            <a:ext cx="8458200" cy="3886200"/>
          </a:xfrm>
        </p:spPr>
        <p:txBody>
          <a:bodyPr>
            <a:normAutofit/>
          </a:bodyPr>
          <a:lstStyle/>
          <a:p>
            <a:pPr eaLnBrk="1" hangingPunct="1"/>
            <a:r>
              <a:rPr lang="en-US" altLang="en-US" sz="3000" dirty="0" smtClean="0">
                <a:solidFill>
                  <a:schemeClr val="tx1"/>
                </a:solidFill>
              </a:rPr>
              <a:t>Must maintain records per 29 CFR 1910.1020 for:</a:t>
            </a:r>
          </a:p>
          <a:p>
            <a:pPr lvl="1" eaLnBrk="1" hangingPunct="1"/>
            <a:r>
              <a:rPr lang="en-US" altLang="en-US" sz="2600" dirty="0" smtClean="0">
                <a:solidFill>
                  <a:schemeClr val="tx1"/>
                </a:solidFill>
              </a:rPr>
              <a:t>Air monitoring data</a:t>
            </a:r>
          </a:p>
          <a:p>
            <a:pPr lvl="1" eaLnBrk="1" hangingPunct="1"/>
            <a:r>
              <a:rPr lang="en-US" altLang="en-US" sz="2600" dirty="0" smtClean="0">
                <a:solidFill>
                  <a:schemeClr val="tx1"/>
                </a:solidFill>
              </a:rPr>
              <a:t>Objective data</a:t>
            </a:r>
          </a:p>
          <a:p>
            <a:pPr lvl="1" eaLnBrk="1" hangingPunct="1"/>
            <a:r>
              <a:rPr lang="en-US" altLang="en-US" sz="2600" dirty="0" smtClean="0">
                <a:solidFill>
                  <a:schemeClr val="tx1"/>
                </a:solidFill>
              </a:rPr>
              <a:t>Medical records</a:t>
            </a: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55</a:t>
            </a:fld>
            <a:endParaRPr lang="en-US">
              <a:solidFill>
                <a:prstClr val="black">
                  <a:lumMod val="50000"/>
                  <a:lumOff val="50000"/>
                </a:prstClr>
              </a:solidFill>
            </a:endParaRPr>
          </a:p>
        </p:txBody>
      </p:sp>
    </p:spTree>
    <p:extLst>
      <p:ext uri="{BB962C8B-B14F-4D97-AF65-F5344CB8AC3E}">
        <p14:creationId xmlns:p14="http://schemas.microsoft.com/office/powerpoint/2010/main" val="15497794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2402"/>
            <a:ext cx="8229600" cy="1295398"/>
          </a:xfrm>
        </p:spPr>
        <p:txBody>
          <a:bodyPr/>
          <a:lstStyle/>
          <a:p>
            <a:r>
              <a:rPr lang="en-US" altLang="en-US" sz="3600" dirty="0">
                <a:solidFill>
                  <a:srgbClr val="008000"/>
                </a:solidFill>
              </a:rPr>
              <a:t>General Industry/Maritime –</a:t>
            </a:r>
            <a:br>
              <a:rPr lang="en-US" altLang="en-US" sz="3600" dirty="0">
                <a:solidFill>
                  <a:srgbClr val="008000"/>
                </a:solidFill>
              </a:rPr>
            </a:br>
            <a:r>
              <a:rPr lang="en-US" altLang="en-US" sz="3600" dirty="0">
                <a:solidFill>
                  <a:srgbClr val="008000"/>
                </a:solidFill>
              </a:rPr>
              <a:t>Compliance </a:t>
            </a:r>
            <a:r>
              <a:rPr lang="en-US" altLang="en-US" sz="3600" dirty="0" smtClean="0">
                <a:solidFill>
                  <a:srgbClr val="008000"/>
                </a:solidFill>
              </a:rPr>
              <a:t>Dates</a:t>
            </a:r>
          </a:p>
        </p:txBody>
      </p:sp>
      <p:sp>
        <p:nvSpPr>
          <p:cNvPr id="6147" name="Rectangle 3"/>
          <p:cNvSpPr>
            <a:spLocks noGrp="1" noChangeArrowheads="1"/>
          </p:cNvSpPr>
          <p:nvPr>
            <p:ph sz="quarter" idx="13"/>
          </p:nvPr>
        </p:nvSpPr>
        <p:spPr>
          <a:xfrm>
            <a:off x="381000" y="1600200"/>
            <a:ext cx="8458200" cy="4648200"/>
          </a:xfrm>
        </p:spPr>
        <p:txBody>
          <a:bodyPr>
            <a:normAutofit/>
          </a:bodyPr>
          <a:lstStyle/>
          <a:p>
            <a:r>
              <a:rPr lang="en-US" sz="2800" dirty="0" smtClean="0">
                <a:solidFill>
                  <a:schemeClr val="tx1"/>
                </a:solidFill>
              </a:rPr>
              <a:t>Employers </a:t>
            </a:r>
            <a:r>
              <a:rPr lang="en-US" sz="2800" dirty="0">
                <a:solidFill>
                  <a:schemeClr val="tx1"/>
                </a:solidFill>
              </a:rPr>
              <a:t>must comply with all requirements of the standard by </a:t>
            </a:r>
            <a:r>
              <a:rPr lang="en-US" sz="2800" dirty="0" smtClean="0">
                <a:solidFill>
                  <a:schemeClr val="tx1"/>
                </a:solidFill>
              </a:rPr>
              <a:t>June 23, 2018, </a:t>
            </a:r>
            <a:r>
              <a:rPr lang="en-US" sz="2800" dirty="0">
                <a:solidFill>
                  <a:schemeClr val="tx1"/>
                </a:solidFill>
              </a:rPr>
              <a:t>except </a:t>
            </a:r>
            <a:r>
              <a:rPr lang="en-US" sz="2800" dirty="0" smtClean="0">
                <a:solidFill>
                  <a:schemeClr val="tx1"/>
                </a:solidFill>
              </a:rPr>
              <a:t>:</a:t>
            </a:r>
            <a:endParaRPr lang="en-US" sz="2800" dirty="0">
              <a:solidFill>
                <a:schemeClr val="tx1"/>
              </a:solidFill>
            </a:endParaRPr>
          </a:p>
          <a:p>
            <a:pPr lvl="1"/>
            <a:r>
              <a:rPr lang="en-US" sz="2500" dirty="0" smtClean="0">
                <a:solidFill>
                  <a:schemeClr val="tx1"/>
                </a:solidFill>
              </a:rPr>
              <a:t>Employers must comply with the action level trigger for medical surveillance by </a:t>
            </a:r>
            <a:r>
              <a:rPr lang="en-US" sz="2400" dirty="0">
                <a:solidFill>
                  <a:schemeClr val="tx1"/>
                </a:solidFill>
              </a:rPr>
              <a:t>June 23, </a:t>
            </a:r>
            <a:r>
              <a:rPr lang="en-US" sz="2400" dirty="0" smtClean="0">
                <a:solidFill>
                  <a:schemeClr val="tx1"/>
                </a:solidFill>
              </a:rPr>
              <a:t>2020</a:t>
            </a:r>
            <a:r>
              <a:rPr lang="en-US" sz="2500" dirty="0" smtClean="0">
                <a:solidFill>
                  <a:schemeClr val="tx1"/>
                </a:solidFill>
              </a:rPr>
              <a:t>. (The PEL is the trigger from </a:t>
            </a:r>
            <a:r>
              <a:rPr lang="en-US" sz="2400" dirty="0">
                <a:solidFill>
                  <a:schemeClr val="tx1"/>
                </a:solidFill>
              </a:rPr>
              <a:t>June 23, 2018</a:t>
            </a:r>
            <a:r>
              <a:rPr lang="en-US" sz="2500" dirty="0" smtClean="0">
                <a:solidFill>
                  <a:schemeClr val="tx1"/>
                </a:solidFill>
              </a:rPr>
              <a:t> through </a:t>
            </a:r>
            <a:r>
              <a:rPr lang="en-US" sz="2400" dirty="0">
                <a:solidFill>
                  <a:schemeClr val="tx1"/>
                </a:solidFill>
              </a:rPr>
              <a:t>June 23, </a:t>
            </a:r>
            <a:r>
              <a:rPr lang="en-US" sz="2400" dirty="0" smtClean="0">
                <a:solidFill>
                  <a:schemeClr val="tx1"/>
                </a:solidFill>
              </a:rPr>
              <a:t>2020</a:t>
            </a:r>
            <a:r>
              <a:rPr lang="en-US" sz="2500" dirty="0" smtClean="0">
                <a:solidFill>
                  <a:schemeClr val="tx1"/>
                </a:solidFill>
              </a:rPr>
              <a:t>.) </a:t>
            </a:r>
            <a:endParaRPr lang="en-US" sz="2500" dirty="0">
              <a:solidFill>
                <a:schemeClr val="tx1"/>
              </a:solidFill>
            </a:endParaRPr>
          </a:p>
          <a:p>
            <a:pPr lvl="1"/>
            <a:r>
              <a:rPr lang="en-US" sz="2500" dirty="0" smtClean="0">
                <a:solidFill>
                  <a:schemeClr val="tx1"/>
                </a:solidFill>
              </a:rPr>
              <a:t>Hydraulic </a:t>
            </a:r>
            <a:r>
              <a:rPr lang="en-US" sz="2500" dirty="0">
                <a:solidFill>
                  <a:schemeClr val="tx1"/>
                </a:solidFill>
              </a:rPr>
              <a:t>fracturing operations in the oil and gas industry must implement engineering controls to limit exposures to the new </a:t>
            </a:r>
            <a:r>
              <a:rPr lang="en-US" sz="2500" dirty="0" smtClean="0">
                <a:solidFill>
                  <a:schemeClr val="tx1"/>
                </a:solidFill>
              </a:rPr>
              <a:t>PEL by </a:t>
            </a:r>
            <a:r>
              <a:rPr lang="en-US" sz="2400" dirty="0">
                <a:solidFill>
                  <a:schemeClr val="tx1"/>
                </a:solidFill>
              </a:rPr>
              <a:t>June 23, </a:t>
            </a:r>
            <a:r>
              <a:rPr lang="en-US" sz="2400" dirty="0" smtClean="0">
                <a:solidFill>
                  <a:schemeClr val="tx1"/>
                </a:solidFill>
              </a:rPr>
              <a:t>2021</a:t>
            </a:r>
            <a:r>
              <a:rPr lang="en-US" sz="2500" dirty="0" smtClean="0">
                <a:solidFill>
                  <a:schemeClr val="tx1"/>
                </a:solidFill>
              </a:rPr>
              <a:t>.</a:t>
            </a:r>
            <a:endParaRPr lang="en-US" sz="2500" dirty="0">
              <a:solidFill>
                <a:schemeClr val="tx1"/>
              </a:solidFill>
            </a:endParaRPr>
          </a:p>
          <a:p>
            <a:pPr marL="0" indent="0" eaLnBrk="1" hangingPunct="1">
              <a:buFontTx/>
              <a:buNone/>
              <a:defRPr/>
            </a:pPr>
            <a:endParaRPr lang="en-US" altLang="en-US" dirty="0" smtClean="0">
              <a:solidFill>
                <a:schemeClr val="tx1"/>
              </a:solidFill>
            </a:endParaRPr>
          </a:p>
        </p:txBody>
      </p:sp>
      <p:sp>
        <p:nvSpPr>
          <p:cNvPr id="4" name="Slide Number Placeholder 3"/>
          <p:cNvSpPr>
            <a:spLocks noGrp="1"/>
          </p:cNvSpPr>
          <p:nvPr>
            <p:ph type="sldNum" sz="quarter" idx="12"/>
          </p:nvPr>
        </p:nvSpPr>
        <p:spPr>
          <a:xfrm>
            <a:off x="8229600" y="6172200"/>
            <a:ext cx="685800" cy="365125"/>
          </a:xfrm>
        </p:spPr>
        <p:txBody>
          <a:bodyPr/>
          <a:lstStyle/>
          <a:p>
            <a:fld id="{4AF685D9-CCD3-4114-A06A-21DD342E2317}" type="slidenum">
              <a:rPr lang="en-US" smtClean="0">
                <a:solidFill>
                  <a:prstClr val="black">
                    <a:lumMod val="50000"/>
                    <a:lumOff val="50000"/>
                  </a:prstClr>
                </a:solidFill>
              </a:rPr>
              <a:pPr/>
              <a:t>56</a:t>
            </a:fld>
            <a:endParaRPr lang="en-US" dirty="0">
              <a:solidFill>
                <a:prstClr val="black">
                  <a:lumMod val="50000"/>
                  <a:lumOff val="50000"/>
                </a:prstClr>
              </a:solidFill>
            </a:endParaRPr>
          </a:p>
        </p:txBody>
      </p:sp>
    </p:spTree>
    <p:extLst>
      <p:ext uri="{BB962C8B-B14F-4D97-AF65-F5344CB8AC3E}">
        <p14:creationId xmlns:p14="http://schemas.microsoft.com/office/powerpoint/2010/main" val="37228626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05800" y="6172200"/>
            <a:ext cx="609600" cy="365125"/>
          </a:xfrm>
        </p:spPr>
        <p:txBody>
          <a:bodyPr/>
          <a:lstStyle/>
          <a:p>
            <a:fld id="{4AF685D9-CCD3-4114-A06A-21DD342E2317}" type="slidenum">
              <a:rPr lang="en-US" smtClean="0">
                <a:solidFill>
                  <a:prstClr val="black">
                    <a:lumMod val="50000"/>
                    <a:lumOff val="50000"/>
                  </a:prstClr>
                </a:solidFill>
              </a:rPr>
              <a:pPr/>
              <a:t>57</a:t>
            </a:fld>
            <a:endParaRPr lang="en-US" dirty="0">
              <a:solidFill>
                <a:prstClr val="black">
                  <a:lumMod val="50000"/>
                  <a:lumOff val="50000"/>
                </a:prstClr>
              </a:solidFill>
            </a:endParaRPr>
          </a:p>
        </p:txBody>
      </p:sp>
      <p:sp>
        <p:nvSpPr>
          <p:cNvPr id="3" name="Title 2"/>
          <p:cNvSpPr>
            <a:spLocks noGrp="1"/>
          </p:cNvSpPr>
          <p:nvPr>
            <p:ph type="title"/>
          </p:nvPr>
        </p:nvSpPr>
        <p:spPr>
          <a:xfrm>
            <a:off x="457200" y="381000"/>
            <a:ext cx="8229600" cy="1447800"/>
          </a:xfrm>
          <a:ln>
            <a:solidFill>
              <a:schemeClr val="accent1"/>
            </a:solidFill>
          </a:ln>
        </p:spPr>
        <p:txBody>
          <a:bodyPr/>
          <a:lstStyle/>
          <a:p>
            <a:r>
              <a:rPr lang="en-US" altLang="en-US" sz="4000" dirty="0">
                <a:ln>
                  <a:solidFill>
                    <a:schemeClr val="accent1"/>
                  </a:solidFill>
                </a:ln>
                <a:solidFill>
                  <a:srgbClr val="FFFF00"/>
                </a:solidFill>
              </a:rPr>
              <a:t>Construction –</a:t>
            </a:r>
            <a:br>
              <a:rPr lang="en-US" altLang="en-US" sz="4000" dirty="0">
                <a:ln>
                  <a:solidFill>
                    <a:schemeClr val="accent1"/>
                  </a:solidFill>
                </a:ln>
                <a:solidFill>
                  <a:srgbClr val="FFFF00"/>
                </a:solidFill>
              </a:rPr>
            </a:br>
            <a:r>
              <a:rPr lang="en-US" altLang="en-US" sz="4000" dirty="0">
                <a:ln>
                  <a:solidFill>
                    <a:schemeClr val="accent1"/>
                  </a:solidFill>
                </a:ln>
                <a:solidFill>
                  <a:srgbClr val="FFFF00"/>
                </a:solidFill>
              </a:rPr>
              <a:t>Compliance </a:t>
            </a:r>
            <a:r>
              <a:rPr lang="en-US" altLang="en-US" sz="4000" dirty="0" smtClean="0">
                <a:ln>
                  <a:solidFill>
                    <a:schemeClr val="accent1"/>
                  </a:solidFill>
                </a:ln>
                <a:solidFill>
                  <a:srgbClr val="FFFF00"/>
                </a:solidFill>
              </a:rPr>
              <a:t>Dates</a:t>
            </a:r>
            <a:endParaRPr lang="en-US" sz="4000" dirty="0">
              <a:ln>
                <a:solidFill>
                  <a:schemeClr val="accent1"/>
                </a:solidFill>
              </a:ln>
              <a:solidFill>
                <a:srgbClr val="FFFF00"/>
              </a:solidFill>
            </a:endParaRPr>
          </a:p>
        </p:txBody>
      </p:sp>
      <p:sp>
        <p:nvSpPr>
          <p:cNvPr id="4" name="Content Placeholder 3"/>
          <p:cNvSpPr>
            <a:spLocks noGrp="1"/>
          </p:cNvSpPr>
          <p:nvPr>
            <p:ph sz="quarter" idx="13"/>
          </p:nvPr>
        </p:nvSpPr>
        <p:spPr>
          <a:xfrm>
            <a:off x="1066800" y="2057402"/>
            <a:ext cx="6934200" cy="3474720"/>
          </a:xfrm>
        </p:spPr>
        <p:txBody>
          <a:bodyPr>
            <a:normAutofit fontScale="92500" lnSpcReduction="10000"/>
          </a:bodyPr>
          <a:lstStyle/>
          <a:p>
            <a:r>
              <a:rPr lang="en-US" sz="3600" dirty="0" smtClean="0">
                <a:solidFill>
                  <a:schemeClr val="tx1"/>
                </a:solidFill>
              </a:rPr>
              <a:t>Employers must comply with all requirements (except methods of sample analysis) by June 23, 2017</a:t>
            </a:r>
          </a:p>
          <a:p>
            <a:r>
              <a:rPr lang="en-US" sz="3600" dirty="0" smtClean="0">
                <a:solidFill>
                  <a:schemeClr val="tx1"/>
                </a:solidFill>
              </a:rPr>
              <a:t>Compliance with methods of sample analysis required by June </a:t>
            </a:r>
            <a:r>
              <a:rPr lang="en-US" sz="3600" dirty="0">
                <a:solidFill>
                  <a:schemeClr val="tx1"/>
                </a:solidFill>
              </a:rPr>
              <a:t>23, </a:t>
            </a:r>
            <a:r>
              <a:rPr lang="en-US" sz="3600" dirty="0" smtClean="0">
                <a:solidFill>
                  <a:schemeClr val="tx1"/>
                </a:solidFill>
              </a:rPr>
              <a:t>2018</a:t>
            </a:r>
            <a:endParaRPr lang="en-US" sz="3600" dirty="0">
              <a:solidFill>
                <a:schemeClr val="tx1"/>
              </a:solidFill>
            </a:endParaRPr>
          </a:p>
          <a:p>
            <a:pPr marL="45720" indent="0">
              <a:buNone/>
            </a:pPr>
            <a:endParaRPr lang="en-US" sz="3500" b="1" dirty="0"/>
          </a:p>
          <a:p>
            <a:endParaRPr lang="en-US" dirty="0"/>
          </a:p>
        </p:txBody>
      </p:sp>
    </p:spTree>
    <p:extLst>
      <p:ext uri="{BB962C8B-B14F-4D97-AF65-F5344CB8AC3E}">
        <p14:creationId xmlns:p14="http://schemas.microsoft.com/office/powerpoint/2010/main" val="1739660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58</a:t>
            </a:fld>
            <a:endParaRPr lang="en-US">
              <a:solidFill>
                <a:prstClr val="black">
                  <a:lumMod val="50000"/>
                  <a:lumOff val="50000"/>
                </a:prstClr>
              </a:solidFill>
            </a:endParaRPr>
          </a:p>
        </p:txBody>
      </p:sp>
      <p:sp>
        <p:nvSpPr>
          <p:cNvPr id="3" name="Title 2"/>
          <p:cNvSpPr>
            <a:spLocks noGrp="1"/>
          </p:cNvSpPr>
          <p:nvPr>
            <p:ph type="title"/>
          </p:nvPr>
        </p:nvSpPr>
        <p:spPr>
          <a:xfrm>
            <a:off x="457200" y="152400"/>
            <a:ext cx="8229600" cy="749808"/>
          </a:xfrm>
        </p:spPr>
        <p:txBody>
          <a:bodyPr/>
          <a:lstStyle/>
          <a:p>
            <a:r>
              <a:rPr lang="en-US" sz="4000" dirty="0" smtClean="0">
                <a:ln>
                  <a:solidFill>
                    <a:schemeClr val="accent1"/>
                  </a:solidFill>
                </a:ln>
                <a:solidFill>
                  <a:srgbClr val="FFFF00"/>
                </a:solidFill>
              </a:rPr>
              <a:t>Construction</a:t>
            </a:r>
            <a:endParaRPr lang="en-US" sz="4000" dirty="0">
              <a:ln>
                <a:solidFill>
                  <a:schemeClr val="accent1"/>
                </a:solidFill>
              </a:ln>
              <a:solidFill>
                <a:srgbClr val="FFFF00"/>
              </a:solidFill>
            </a:endParaRPr>
          </a:p>
        </p:txBody>
      </p:sp>
      <p:sp>
        <p:nvSpPr>
          <p:cNvPr id="5" name="Rectangle 3"/>
          <p:cNvSpPr>
            <a:spLocks noGrp="1" noChangeArrowheads="1"/>
          </p:cNvSpPr>
          <p:nvPr>
            <p:ph sz="quarter" idx="13"/>
          </p:nvPr>
        </p:nvSpPr>
        <p:spPr>
          <a:xfrm>
            <a:off x="1524000" y="685800"/>
            <a:ext cx="6400800" cy="3475038"/>
          </a:xfrm>
        </p:spPr>
        <p:txBody>
          <a:bodyPr>
            <a:noAutofit/>
          </a:bodyPr>
          <a:lstStyle/>
          <a:p>
            <a:pPr>
              <a:lnSpc>
                <a:spcPct val="80000"/>
              </a:lnSpc>
              <a:spcBef>
                <a:spcPts val="600"/>
              </a:spcBef>
              <a:buSzPct val="90000"/>
              <a:buFont typeface="+mj-lt"/>
              <a:buAutoNum type="alphaLcParenR"/>
            </a:pPr>
            <a:r>
              <a:rPr lang="en-US" altLang="en-US" dirty="0">
                <a:solidFill>
                  <a:schemeClr val="tx1"/>
                </a:solidFill>
              </a:rPr>
              <a:t>Scope</a:t>
            </a:r>
          </a:p>
          <a:p>
            <a:pPr>
              <a:lnSpc>
                <a:spcPct val="80000"/>
              </a:lnSpc>
              <a:spcBef>
                <a:spcPts val="600"/>
              </a:spcBef>
              <a:buSzPct val="90000"/>
              <a:buFont typeface="+mj-lt"/>
              <a:buAutoNum type="alphaLcParenR"/>
            </a:pPr>
            <a:r>
              <a:rPr lang="en-US" altLang="en-US" dirty="0">
                <a:solidFill>
                  <a:schemeClr val="tx1"/>
                </a:solidFill>
              </a:rPr>
              <a:t>Definitions</a:t>
            </a:r>
          </a:p>
          <a:p>
            <a:pPr eaLnBrk="1" hangingPunct="1">
              <a:lnSpc>
                <a:spcPct val="80000"/>
              </a:lnSpc>
              <a:spcBef>
                <a:spcPts val="600"/>
              </a:spcBef>
              <a:buSzPct val="90000"/>
              <a:buFont typeface="+mj-lt"/>
              <a:buAutoNum type="alphaLcParenR"/>
            </a:pPr>
            <a:r>
              <a:rPr lang="en-US" altLang="en-US" dirty="0" smtClean="0">
                <a:solidFill>
                  <a:srgbClr val="FF0000"/>
                </a:solidFill>
              </a:rPr>
              <a:t>Specified </a:t>
            </a:r>
            <a:r>
              <a:rPr lang="en-US" altLang="en-US" dirty="0">
                <a:solidFill>
                  <a:srgbClr val="FF0000"/>
                </a:solidFill>
              </a:rPr>
              <a:t>e</a:t>
            </a:r>
            <a:r>
              <a:rPr lang="en-US" altLang="en-US" dirty="0" smtClean="0">
                <a:solidFill>
                  <a:srgbClr val="FF0000"/>
                </a:solidFill>
              </a:rPr>
              <a:t>xposure </a:t>
            </a:r>
            <a:r>
              <a:rPr lang="en-US" altLang="en-US" dirty="0">
                <a:solidFill>
                  <a:srgbClr val="FF0000"/>
                </a:solidFill>
              </a:rPr>
              <a:t>c</a:t>
            </a:r>
            <a:r>
              <a:rPr lang="en-US" altLang="en-US" dirty="0" smtClean="0">
                <a:solidFill>
                  <a:srgbClr val="FF0000"/>
                </a:solidFill>
              </a:rPr>
              <a:t>ontrol </a:t>
            </a:r>
            <a:r>
              <a:rPr lang="en-US" altLang="en-US" dirty="0">
                <a:solidFill>
                  <a:srgbClr val="FF0000"/>
                </a:solidFill>
              </a:rPr>
              <a:t>m</a:t>
            </a:r>
            <a:r>
              <a:rPr lang="en-US" altLang="en-US" dirty="0" smtClean="0">
                <a:solidFill>
                  <a:srgbClr val="FF0000"/>
                </a:solidFill>
              </a:rPr>
              <a:t>ethods</a:t>
            </a:r>
          </a:p>
          <a:p>
            <a:pPr marL="45720" indent="0" eaLnBrk="1" hangingPunct="1">
              <a:lnSpc>
                <a:spcPct val="80000"/>
              </a:lnSpc>
              <a:spcBef>
                <a:spcPts val="600"/>
              </a:spcBef>
              <a:buSzPct val="90000"/>
              <a:buNone/>
              <a:tabLst>
                <a:tab pos="457200" algn="l"/>
              </a:tabLst>
            </a:pPr>
            <a:r>
              <a:rPr lang="en-US" altLang="en-US" dirty="0">
                <a:solidFill>
                  <a:srgbClr val="FF0000"/>
                </a:solidFill>
              </a:rPr>
              <a:t>	</a:t>
            </a:r>
            <a:r>
              <a:rPr lang="en-US" altLang="en-US" b="1" dirty="0" smtClean="0">
                <a:solidFill>
                  <a:srgbClr val="FF0000"/>
                </a:solidFill>
              </a:rPr>
              <a:t>OR</a:t>
            </a:r>
          </a:p>
          <a:p>
            <a:pPr>
              <a:lnSpc>
                <a:spcPct val="80000"/>
              </a:lnSpc>
              <a:spcBef>
                <a:spcPts val="600"/>
              </a:spcBef>
              <a:buSzPct val="90000"/>
              <a:buFont typeface="+mj-lt"/>
              <a:buAutoNum type="alphaLcParenR" startAt="4"/>
            </a:pPr>
            <a:r>
              <a:rPr lang="en-US" altLang="en-US" dirty="0" smtClean="0">
                <a:solidFill>
                  <a:srgbClr val="FF0000"/>
                </a:solidFill>
              </a:rPr>
              <a:t>Alternative exposure </a:t>
            </a:r>
            <a:r>
              <a:rPr lang="en-US" altLang="en-US" dirty="0">
                <a:solidFill>
                  <a:srgbClr val="FF0000"/>
                </a:solidFill>
              </a:rPr>
              <a:t>c</a:t>
            </a:r>
            <a:r>
              <a:rPr lang="en-US" altLang="en-US" dirty="0" smtClean="0">
                <a:solidFill>
                  <a:srgbClr val="FF0000"/>
                </a:solidFill>
              </a:rPr>
              <a:t>ontrol </a:t>
            </a:r>
            <a:r>
              <a:rPr lang="en-US" altLang="en-US" dirty="0">
                <a:solidFill>
                  <a:srgbClr val="FF0000"/>
                </a:solidFill>
              </a:rPr>
              <a:t>m</a:t>
            </a:r>
            <a:r>
              <a:rPr lang="en-US" altLang="en-US" dirty="0" smtClean="0">
                <a:solidFill>
                  <a:srgbClr val="FF0000"/>
                </a:solidFill>
              </a:rPr>
              <a:t>ethods</a:t>
            </a:r>
          </a:p>
          <a:p>
            <a:pPr lvl="1">
              <a:lnSpc>
                <a:spcPct val="80000"/>
              </a:lnSpc>
              <a:spcBef>
                <a:spcPts val="600"/>
              </a:spcBef>
              <a:buSzPct val="90000"/>
              <a:buFont typeface="+mj-lt"/>
              <a:buAutoNum type="arabicParenR"/>
            </a:pPr>
            <a:r>
              <a:rPr lang="en-US" altLang="en-US" dirty="0" smtClean="0">
                <a:solidFill>
                  <a:srgbClr val="FF0000"/>
                </a:solidFill>
              </a:rPr>
              <a:t>PEL</a:t>
            </a:r>
          </a:p>
          <a:p>
            <a:pPr lvl="1">
              <a:lnSpc>
                <a:spcPct val="80000"/>
              </a:lnSpc>
              <a:spcBef>
                <a:spcPts val="600"/>
              </a:spcBef>
              <a:buSzPct val="90000"/>
              <a:buFont typeface="+mj-lt"/>
              <a:buAutoNum type="arabicParenR"/>
            </a:pPr>
            <a:r>
              <a:rPr lang="en-US" altLang="en-US" dirty="0" smtClean="0">
                <a:solidFill>
                  <a:srgbClr val="FF0000"/>
                </a:solidFill>
              </a:rPr>
              <a:t>Exposure Assessment</a:t>
            </a:r>
          </a:p>
          <a:p>
            <a:pPr lvl="1">
              <a:lnSpc>
                <a:spcPct val="80000"/>
              </a:lnSpc>
              <a:spcBef>
                <a:spcPts val="600"/>
              </a:spcBef>
              <a:buSzPct val="90000"/>
              <a:buFont typeface="+mj-lt"/>
              <a:buAutoNum type="arabicParenR"/>
            </a:pPr>
            <a:r>
              <a:rPr lang="en-US" altLang="en-US" dirty="0" smtClean="0">
                <a:solidFill>
                  <a:srgbClr val="FF0000"/>
                </a:solidFill>
              </a:rPr>
              <a:t>Methods of Compliance</a:t>
            </a:r>
          </a:p>
          <a:p>
            <a:pPr>
              <a:lnSpc>
                <a:spcPct val="80000"/>
              </a:lnSpc>
              <a:spcBef>
                <a:spcPts val="600"/>
              </a:spcBef>
              <a:buSzPct val="90000"/>
              <a:buFont typeface="+mj-lt"/>
              <a:buAutoNum type="alphaLcParenR" startAt="4"/>
            </a:pPr>
            <a:r>
              <a:rPr lang="en-US" altLang="en-US" dirty="0">
                <a:solidFill>
                  <a:schemeClr val="tx1"/>
                </a:solidFill>
              </a:rPr>
              <a:t>Respiratory </a:t>
            </a:r>
            <a:r>
              <a:rPr lang="en-US" altLang="en-US" dirty="0" smtClean="0">
                <a:solidFill>
                  <a:schemeClr val="tx1"/>
                </a:solidFill>
              </a:rPr>
              <a:t>protection</a:t>
            </a:r>
          </a:p>
          <a:p>
            <a:pPr>
              <a:lnSpc>
                <a:spcPct val="80000"/>
              </a:lnSpc>
              <a:spcBef>
                <a:spcPts val="600"/>
              </a:spcBef>
              <a:buSzPct val="90000"/>
              <a:buFont typeface="+mj-lt"/>
              <a:buAutoNum type="alphaLcParenR" startAt="4"/>
            </a:pPr>
            <a:r>
              <a:rPr lang="en-US" altLang="en-US" dirty="0" smtClean="0">
                <a:solidFill>
                  <a:schemeClr val="tx1"/>
                </a:solidFill>
              </a:rPr>
              <a:t>Housekeeping</a:t>
            </a:r>
            <a:endParaRPr lang="en-US" altLang="en-US" dirty="0">
              <a:solidFill>
                <a:schemeClr val="tx1"/>
              </a:solidFill>
            </a:endParaRPr>
          </a:p>
          <a:p>
            <a:pPr>
              <a:lnSpc>
                <a:spcPct val="80000"/>
              </a:lnSpc>
              <a:spcBef>
                <a:spcPts val="600"/>
              </a:spcBef>
              <a:buSzPct val="90000"/>
              <a:buFont typeface="+mj-lt"/>
              <a:buAutoNum type="alphaLcParenR" startAt="4"/>
            </a:pPr>
            <a:r>
              <a:rPr lang="en-US" altLang="en-US" dirty="0" smtClean="0">
                <a:solidFill>
                  <a:schemeClr val="tx1"/>
                </a:solidFill>
              </a:rPr>
              <a:t>Written exposure control plan</a:t>
            </a:r>
          </a:p>
          <a:p>
            <a:pPr>
              <a:lnSpc>
                <a:spcPct val="80000"/>
              </a:lnSpc>
              <a:spcBef>
                <a:spcPts val="600"/>
              </a:spcBef>
              <a:buSzPct val="90000"/>
              <a:buFont typeface="+mj-lt"/>
              <a:buAutoNum type="alphaLcParenR" startAt="4"/>
            </a:pPr>
            <a:r>
              <a:rPr lang="en-US" altLang="en-US" dirty="0" smtClean="0">
                <a:solidFill>
                  <a:schemeClr val="tx1"/>
                </a:solidFill>
              </a:rPr>
              <a:t>Medical </a:t>
            </a:r>
            <a:r>
              <a:rPr lang="en-US" altLang="en-US" dirty="0">
                <a:solidFill>
                  <a:schemeClr val="tx1"/>
                </a:solidFill>
              </a:rPr>
              <a:t>s</a:t>
            </a:r>
            <a:r>
              <a:rPr lang="en-US" altLang="en-US" dirty="0" smtClean="0">
                <a:solidFill>
                  <a:schemeClr val="tx1"/>
                </a:solidFill>
              </a:rPr>
              <a:t>urveillance </a:t>
            </a:r>
          </a:p>
          <a:p>
            <a:pPr eaLnBrk="1" hangingPunct="1">
              <a:lnSpc>
                <a:spcPct val="80000"/>
              </a:lnSpc>
              <a:spcBef>
                <a:spcPts val="600"/>
              </a:spcBef>
              <a:buSzPct val="90000"/>
              <a:buFont typeface="+mj-lt"/>
              <a:buAutoNum type="alphaLcParenR" startAt="4"/>
            </a:pPr>
            <a:r>
              <a:rPr lang="en-US" altLang="en-US" dirty="0" smtClean="0">
                <a:solidFill>
                  <a:schemeClr val="tx1"/>
                </a:solidFill>
              </a:rPr>
              <a:t>Communication of silica </a:t>
            </a:r>
            <a:r>
              <a:rPr lang="en-US" altLang="en-US" dirty="0">
                <a:solidFill>
                  <a:schemeClr val="tx1"/>
                </a:solidFill>
              </a:rPr>
              <a:t>h</a:t>
            </a:r>
            <a:r>
              <a:rPr lang="en-US" altLang="en-US" dirty="0" smtClean="0">
                <a:solidFill>
                  <a:schemeClr val="tx1"/>
                </a:solidFill>
              </a:rPr>
              <a:t>azards </a:t>
            </a:r>
          </a:p>
          <a:p>
            <a:pPr eaLnBrk="1" hangingPunct="1">
              <a:lnSpc>
                <a:spcPct val="80000"/>
              </a:lnSpc>
              <a:spcBef>
                <a:spcPts val="600"/>
              </a:spcBef>
              <a:buSzPct val="90000"/>
              <a:buFont typeface="+mj-lt"/>
              <a:buAutoNum type="alphaLcParenR" startAt="4"/>
            </a:pPr>
            <a:r>
              <a:rPr lang="en-US" altLang="en-US" dirty="0" smtClean="0">
                <a:solidFill>
                  <a:schemeClr val="tx1"/>
                </a:solidFill>
              </a:rPr>
              <a:t>Recordkeeping</a:t>
            </a:r>
          </a:p>
          <a:p>
            <a:pPr eaLnBrk="1" hangingPunct="1">
              <a:lnSpc>
                <a:spcPct val="80000"/>
              </a:lnSpc>
              <a:spcBef>
                <a:spcPts val="600"/>
              </a:spcBef>
              <a:buSzPct val="90000"/>
              <a:buFont typeface="+mj-lt"/>
              <a:buAutoNum type="alphaLcParenR" startAt="4"/>
            </a:pPr>
            <a:r>
              <a:rPr lang="en-US" altLang="en-US" dirty="0" smtClean="0">
                <a:solidFill>
                  <a:schemeClr val="tx1"/>
                </a:solidFill>
              </a:rPr>
              <a:t>Dates</a:t>
            </a:r>
          </a:p>
        </p:txBody>
      </p:sp>
    </p:spTree>
    <p:extLst>
      <p:ext uri="{BB962C8B-B14F-4D97-AF65-F5344CB8AC3E}">
        <p14:creationId xmlns:p14="http://schemas.microsoft.com/office/powerpoint/2010/main" val="2984623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5"/>
            <a:ext cx="8229600" cy="685801"/>
          </a:xfrm>
        </p:spPr>
        <p:txBody>
          <a:bodyPr/>
          <a:lstStyle/>
          <a:p>
            <a:r>
              <a:rPr lang="en-US" altLang="en-US" sz="4000" dirty="0" smtClean="0">
                <a:ln>
                  <a:solidFill>
                    <a:schemeClr val="accent1"/>
                  </a:solidFill>
                </a:ln>
                <a:solidFill>
                  <a:srgbClr val="FFFF00"/>
                </a:solidFill>
              </a:rPr>
              <a:t>Construction - Scope</a:t>
            </a:r>
          </a:p>
        </p:txBody>
      </p:sp>
      <p:sp>
        <p:nvSpPr>
          <p:cNvPr id="9219" name="Rectangle 3"/>
          <p:cNvSpPr>
            <a:spLocks noGrp="1" noChangeArrowheads="1"/>
          </p:cNvSpPr>
          <p:nvPr>
            <p:ph sz="quarter" idx="13"/>
          </p:nvPr>
        </p:nvSpPr>
        <p:spPr>
          <a:xfrm>
            <a:off x="685800" y="1447800"/>
            <a:ext cx="7696200" cy="3886200"/>
          </a:xfrm>
        </p:spPr>
        <p:txBody>
          <a:bodyPr>
            <a:normAutofit/>
          </a:bodyPr>
          <a:lstStyle/>
          <a:p>
            <a:pPr>
              <a:lnSpc>
                <a:spcPct val="80000"/>
              </a:lnSpc>
              <a:spcBef>
                <a:spcPts val="600"/>
              </a:spcBef>
            </a:pPr>
            <a:r>
              <a:rPr lang="en-US" altLang="en-US" sz="3200" dirty="0" smtClean="0">
                <a:solidFill>
                  <a:schemeClr val="tx1"/>
                </a:solidFill>
              </a:rPr>
              <a:t>All occupational exposures to </a:t>
            </a:r>
            <a:r>
              <a:rPr lang="en-US" altLang="en-US" sz="3200" dirty="0" err="1" smtClean="0">
                <a:solidFill>
                  <a:schemeClr val="tx1"/>
                </a:solidFill>
              </a:rPr>
              <a:t>respirable</a:t>
            </a:r>
            <a:r>
              <a:rPr lang="en-US" altLang="en-US" sz="3200" dirty="0" smtClean="0">
                <a:solidFill>
                  <a:schemeClr val="tx1"/>
                </a:solidFill>
              </a:rPr>
              <a:t> crystalline silica are covered, unless employee exposure will remain below 25 </a:t>
            </a:r>
            <a:r>
              <a:rPr lang="en-US" altLang="en-US" sz="3200" dirty="0" err="1" smtClean="0">
                <a:solidFill>
                  <a:schemeClr val="tx1"/>
                </a:solidFill>
              </a:rPr>
              <a:t>μg</a:t>
            </a:r>
            <a:r>
              <a:rPr lang="en-US" altLang="en-US" sz="3200" dirty="0" smtClean="0">
                <a:solidFill>
                  <a:schemeClr val="tx1"/>
                </a:solidFill>
              </a:rPr>
              <a:t>/m</a:t>
            </a:r>
            <a:r>
              <a:rPr lang="en-US" altLang="en-US" sz="3200" baseline="30000" dirty="0" smtClean="0">
                <a:solidFill>
                  <a:schemeClr val="tx1"/>
                </a:solidFill>
              </a:rPr>
              <a:t>3</a:t>
            </a:r>
            <a:r>
              <a:rPr lang="en-US" altLang="en-US" sz="3200" dirty="0" smtClean="0">
                <a:solidFill>
                  <a:schemeClr val="tx1"/>
                </a:solidFill>
              </a:rPr>
              <a:t> as an 8-hr TWA under any foreseeable conditions.</a:t>
            </a: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59</a:t>
            </a:fld>
            <a:endParaRPr lang="en-US">
              <a:solidFill>
                <a:prstClr val="black">
                  <a:lumMod val="50000"/>
                  <a:lumOff val="50000"/>
                </a:prstClr>
              </a:solidFill>
            </a:endParaRPr>
          </a:p>
        </p:txBody>
      </p:sp>
    </p:spTree>
    <p:extLst>
      <p:ext uri="{BB962C8B-B14F-4D97-AF65-F5344CB8AC3E}">
        <p14:creationId xmlns:p14="http://schemas.microsoft.com/office/powerpoint/2010/main" val="315272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57200" y="1447800"/>
            <a:ext cx="8305800" cy="5278368"/>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ctr">
            <a:spAutoFit/>
          </a:bodyPr>
          <a:lstStyle>
            <a:lvl1pPr eaLnBrk="0" hangingPunct="0">
              <a:lnSpc>
                <a:spcPct val="150000"/>
              </a:lnSpc>
              <a:spcBef>
                <a:spcPct val="20000"/>
              </a:spcBef>
              <a:buFont typeface="Arial" charset="0"/>
              <a:buChar char="•"/>
              <a:defRPr sz="3200">
                <a:solidFill>
                  <a:schemeClr val="tx1"/>
                </a:solidFill>
                <a:latin typeface="Corbel" pitchFamily="34" charset="0"/>
              </a:defRPr>
            </a:lvl1pPr>
            <a:lvl2pPr marL="742950" indent="-285750" eaLnBrk="0" hangingPunct="0">
              <a:lnSpc>
                <a:spcPct val="150000"/>
              </a:lnSpc>
              <a:spcBef>
                <a:spcPct val="20000"/>
              </a:spcBef>
              <a:buFont typeface="Arial" charset="0"/>
              <a:buChar char="–"/>
              <a:defRPr sz="2800">
                <a:solidFill>
                  <a:schemeClr val="tx1"/>
                </a:solidFill>
                <a:latin typeface="Corbel" pitchFamily="34" charset="0"/>
              </a:defRPr>
            </a:lvl2pPr>
            <a:lvl3pPr marL="1143000" indent="-228600" eaLnBrk="0" hangingPunct="0">
              <a:lnSpc>
                <a:spcPct val="150000"/>
              </a:lnSpc>
              <a:spcBef>
                <a:spcPct val="20000"/>
              </a:spcBef>
              <a:buFont typeface="Arial" charset="0"/>
              <a:buChar char="•"/>
              <a:defRPr sz="2400">
                <a:solidFill>
                  <a:schemeClr val="tx1"/>
                </a:solidFill>
                <a:latin typeface="Corbel" pitchFamily="34" charset="0"/>
              </a:defRPr>
            </a:lvl3pPr>
            <a:lvl4pPr marL="1600200" indent="-228600" eaLnBrk="0" hangingPunct="0">
              <a:lnSpc>
                <a:spcPct val="150000"/>
              </a:lnSpc>
              <a:spcBef>
                <a:spcPct val="20000"/>
              </a:spcBef>
              <a:buFont typeface="Arial" charset="0"/>
              <a:buChar char="–"/>
              <a:defRPr sz="2000">
                <a:solidFill>
                  <a:schemeClr val="tx1"/>
                </a:solidFill>
                <a:latin typeface="Corbel" pitchFamily="34" charset="0"/>
              </a:defRPr>
            </a:lvl4pPr>
            <a:lvl5pPr marL="2057400" indent="-228600" eaLnBrk="0" hangingPunct="0">
              <a:lnSpc>
                <a:spcPct val="150000"/>
              </a:lnSpc>
              <a:spcBef>
                <a:spcPct val="20000"/>
              </a:spcBef>
              <a:buFont typeface="Arial" charset="0"/>
              <a:buChar char="»"/>
              <a:defRPr sz="2000">
                <a:solidFill>
                  <a:schemeClr val="tx1"/>
                </a:solidFill>
                <a:latin typeface="Corbel" pitchFamily="34" charset="0"/>
              </a:defRPr>
            </a:lvl5pPr>
            <a:lvl6pPr marL="25146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6pPr>
            <a:lvl7pPr marL="29718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7pPr>
            <a:lvl8pPr marL="34290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8pPr>
            <a:lvl9pPr marL="38862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9pPr>
          </a:lstStyle>
          <a:p>
            <a:pPr eaLnBrk="1" hangingPunct="1">
              <a:lnSpc>
                <a:spcPct val="100000"/>
              </a:lnSpc>
              <a:spcBef>
                <a:spcPct val="0"/>
              </a:spcBef>
              <a:buFontTx/>
              <a:buNone/>
            </a:pPr>
            <a:r>
              <a:rPr lang="en-US" altLang="en-US" sz="2000" dirty="0">
                <a:solidFill>
                  <a:srgbClr val="000066"/>
                </a:solidFill>
                <a:latin typeface="Arial" charset="0"/>
              </a:rPr>
              <a:t>This information has been developed by an OSHA Compliance Assistance Specialist and is intended to assist employers, workers, and others as they strive to improve workplace health and safety. While we attempt to thoroughly address specific topics </a:t>
            </a:r>
            <a:r>
              <a:rPr lang="en-US" altLang="en-US" sz="2000" b="1" i="1" dirty="0">
                <a:solidFill>
                  <a:srgbClr val="000066"/>
                </a:solidFill>
                <a:latin typeface="Arial" charset="0"/>
              </a:rPr>
              <a:t>[or hazards]</a:t>
            </a:r>
            <a:r>
              <a:rPr lang="en-US" altLang="en-US" sz="2000" dirty="0">
                <a:solidFill>
                  <a:srgbClr val="000066"/>
                </a:solidFill>
                <a:latin typeface="Arial" charset="0"/>
              </a:rPr>
              <a:t>, it is not possible to include discussion of everything necessary to ensure a healthy and safe working environment in a presentation of this nature. Thus, this information must be understood as a tool for addressing workplace hazards, rather than an exhaustive statement of an employer’s legal obligations, which are defined by statute, regulations, and standards. Likewise, to the extent that this information references practices or procedures that may enhance health or safety, but which are not required by a statute, regulation, or standard, it cannot, and does not, create additional legal obligations. Finally, over time, OSHA may modify rules and interpretations in light of new technology, information, or circumstances; to keep apprised of such developments, or to review information on a wide range of occupational safety and health topics, you can visit OSHA’s website at </a:t>
            </a:r>
            <a:r>
              <a:rPr lang="en-US" altLang="en-US" sz="2000" dirty="0">
                <a:solidFill>
                  <a:srgbClr val="000066"/>
                </a:solidFill>
                <a:latin typeface="Arial" charset="0"/>
                <a:hlinkClick r:id="rId3" tooltip="www.osha.gov"/>
              </a:rPr>
              <a:t>www.osha.gov</a:t>
            </a:r>
            <a:r>
              <a:rPr lang="en-US" altLang="en-US" sz="2000" dirty="0">
                <a:solidFill>
                  <a:srgbClr val="000066"/>
                </a:solidFill>
                <a:latin typeface="Arial" charset="0"/>
              </a:rPr>
              <a:t>. </a:t>
            </a:r>
          </a:p>
        </p:txBody>
      </p:sp>
      <p:sp>
        <p:nvSpPr>
          <p:cNvPr id="6147" name="Rectangle 3"/>
          <p:cNvSpPr>
            <a:spLocks noChangeArrowheads="1"/>
          </p:cNvSpPr>
          <p:nvPr/>
        </p:nvSpPr>
        <p:spPr bwMode="auto">
          <a:xfrm>
            <a:off x="1676403" y="512233"/>
            <a:ext cx="5492209" cy="41549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spAutoFit/>
          </a:bodyPr>
          <a:lstStyle>
            <a:lvl1pPr eaLnBrk="0" hangingPunct="0">
              <a:lnSpc>
                <a:spcPct val="150000"/>
              </a:lnSpc>
              <a:spcBef>
                <a:spcPct val="20000"/>
              </a:spcBef>
              <a:buFont typeface="Arial" charset="0"/>
              <a:buChar char="•"/>
              <a:defRPr sz="3200">
                <a:solidFill>
                  <a:schemeClr val="tx1"/>
                </a:solidFill>
                <a:latin typeface="Corbel" pitchFamily="34" charset="0"/>
              </a:defRPr>
            </a:lvl1pPr>
            <a:lvl2pPr marL="742950" indent="-285750" eaLnBrk="0" hangingPunct="0">
              <a:lnSpc>
                <a:spcPct val="150000"/>
              </a:lnSpc>
              <a:spcBef>
                <a:spcPct val="20000"/>
              </a:spcBef>
              <a:buFont typeface="Arial" charset="0"/>
              <a:buChar char="–"/>
              <a:defRPr sz="2800">
                <a:solidFill>
                  <a:schemeClr val="tx1"/>
                </a:solidFill>
                <a:latin typeface="Corbel" pitchFamily="34" charset="0"/>
              </a:defRPr>
            </a:lvl2pPr>
            <a:lvl3pPr marL="1143000" indent="-228600" eaLnBrk="0" hangingPunct="0">
              <a:lnSpc>
                <a:spcPct val="150000"/>
              </a:lnSpc>
              <a:spcBef>
                <a:spcPct val="20000"/>
              </a:spcBef>
              <a:buFont typeface="Arial" charset="0"/>
              <a:buChar char="•"/>
              <a:defRPr sz="2400">
                <a:solidFill>
                  <a:schemeClr val="tx1"/>
                </a:solidFill>
                <a:latin typeface="Corbel" pitchFamily="34" charset="0"/>
              </a:defRPr>
            </a:lvl3pPr>
            <a:lvl4pPr marL="1600200" indent="-228600" eaLnBrk="0" hangingPunct="0">
              <a:lnSpc>
                <a:spcPct val="150000"/>
              </a:lnSpc>
              <a:spcBef>
                <a:spcPct val="20000"/>
              </a:spcBef>
              <a:buFont typeface="Arial" charset="0"/>
              <a:buChar char="–"/>
              <a:defRPr sz="2000">
                <a:solidFill>
                  <a:schemeClr val="tx1"/>
                </a:solidFill>
                <a:latin typeface="Corbel" pitchFamily="34" charset="0"/>
              </a:defRPr>
            </a:lvl4pPr>
            <a:lvl5pPr marL="2057400" indent="-228600" eaLnBrk="0" hangingPunct="0">
              <a:lnSpc>
                <a:spcPct val="150000"/>
              </a:lnSpc>
              <a:spcBef>
                <a:spcPct val="20000"/>
              </a:spcBef>
              <a:buFont typeface="Arial" charset="0"/>
              <a:buChar char="»"/>
              <a:defRPr sz="2000">
                <a:solidFill>
                  <a:schemeClr val="tx1"/>
                </a:solidFill>
                <a:latin typeface="Corbel" pitchFamily="34" charset="0"/>
              </a:defRPr>
            </a:lvl5pPr>
            <a:lvl6pPr marL="25146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6pPr>
            <a:lvl7pPr marL="29718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7pPr>
            <a:lvl8pPr marL="34290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8pPr>
            <a:lvl9pPr marL="38862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9pPr>
          </a:lstStyle>
          <a:p>
            <a:pPr eaLnBrk="1" hangingPunct="1">
              <a:lnSpc>
                <a:spcPct val="100000"/>
              </a:lnSpc>
              <a:spcBef>
                <a:spcPct val="0"/>
              </a:spcBef>
              <a:buFontTx/>
              <a:buNone/>
            </a:pPr>
            <a:r>
              <a:rPr lang="en-US" altLang="en-US" sz="2400" dirty="0">
                <a:latin typeface="Arial" charset="0"/>
              </a:rPr>
              <a:t>CAS Material Developed &amp; Distributed </a:t>
            </a:r>
          </a:p>
        </p:txBody>
      </p:sp>
    </p:spTree>
    <p:extLst>
      <p:ext uri="{BB962C8B-B14F-4D97-AF65-F5344CB8AC3E}">
        <p14:creationId xmlns:p14="http://schemas.microsoft.com/office/powerpoint/2010/main" val="215911243"/>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19100" y="228600"/>
            <a:ext cx="8229600" cy="1295398"/>
          </a:xfrm>
        </p:spPr>
        <p:txBody>
          <a:bodyPr/>
          <a:lstStyle/>
          <a:p>
            <a:r>
              <a:rPr lang="en-US" altLang="en-US" sz="4000" dirty="0" smtClean="0">
                <a:ln>
                  <a:solidFill>
                    <a:schemeClr val="accent1"/>
                  </a:solidFill>
                </a:ln>
                <a:solidFill>
                  <a:srgbClr val="FFFF00"/>
                </a:solidFill>
              </a:rPr>
              <a:t>Construction -</a:t>
            </a:r>
            <a:br>
              <a:rPr lang="en-US" altLang="en-US" sz="4000" dirty="0" smtClean="0">
                <a:ln>
                  <a:solidFill>
                    <a:schemeClr val="accent1"/>
                  </a:solidFill>
                </a:ln>
                <a:solidFill>
                  <a:srgbClr val="FFFF00"/>
                </a:solidFill>
              </a:rPr>
            </a:br>
            <a:r>
              <a:rPr lang="en-US" altLang="en-US" sz="4000" kern="0" dirty="0" smtClean="0">
                <a:ln>
                  <a:solidFill>
                    <a:schemeClr val="accent1"/>
                  </a:solidFill>
                </a:ln>
                <a:solidFill>
                  <a:srgbClr val="FFFF00"/>
                </a:solidFill>
              </a:rPr>
              <a:t>Specified </a:t>
            </a:r>
            <a:r>
              <a:rPr lang="en-US" altLang="en-US" sz="4000" kern="0" dirty="0">
                <a:ln>
                  <a:solidFill>
                    <a:schemeClr val="accent1"/>
                  </a:solidFill>
                </a:ln>
                <a:solidFill>
                  <a:srgbClr val="FFFF00"/>
                </a:solidFill>
              </a:rPr>
              <a:t>E</a:t>
            </a:r>
            <a:r>
              <a:rPr lang="en-US" altLang="en-US" sz="4000" kern="0" dirty="0" smtClean="0">
                <a:ln>
                  <a:solidFill>
                    <a:schemeClr val="accent1"/>
                  </a:solidFill>
                </a:ln>
                <a:solidFill>
                  <a:srgbClr val="FFFF00"/>
                </a:solidFill>
              </a:rPr>
              <a:t>xposure </a:t>
            </a:r>
            <a:r>
              <a:rPr lang="en-US" altLang="en-US" sz="4000" kern="0" dirty="0">
                <a:ln>
                  <a:solidFill>
                    <a:schemeClr val="accent1"/>
                  </a:solidFill>
                </a:ln>
                <a:solidFill>
                  <a:srgbClr val="FFFF00"/>
                </a:solidFill>
              </a:rPr>
              <a:t>C</a:t>
            </a:r>
            <a:r>
              <a:rPr lang="en-US" altLang="en-US" sz="4000" kern="0" dirty="0" smtClean="0">
                <a:ln>
                  <a:solidFill>
                    <a:schemeClr val="accent1"/>
                  </a:solidFill>
                </a:ln>
                <a:solidFill>
                  <a:srgbClr val="FFFF00"/>
                </a:solidFill>
              </a:rPr>
              <a:t>ontrol Methods</a:t>
            </a:r>
            <a:endParaRPr lang="en-US" altLang="en-US" sz="4000" dirty="0" smtClean="0">
              <a:ln>
                <a:solidFill>
                  <a:schemeClr val="accent1"/>
                </a:solidFill>
              </a:ln>
              <a:solidFill>
                <a:srgbClr val="FFFF00"/>
              </a:solidFill>
            </a:endParaRPr>
          </a:p>
        </p:txBody>
      </p:sp>
      <p:sp>
        <p:nvSpPr>
          <p:cNvPr id="6" name="Rectangle 3"/>
          <p:cNvSpPr txBox="1">
            <a:spLocks noChangeArrowheads="1"/>
          </p:cNvSpPr>
          <p:nvPr/>
        </p:nvSpPr>
        <p:spPr bwMode="auto">
          <a:xfrm>
            <a:off x="533400" y="1981200"/>
            <a:ext cx="8001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FF0000"/>
              </a:buClr>
              <a:buFont typeface="Wingdings" panose="05000000000000000000" pitchFamily="2" charset="2"/>
              <a:buChar char="v"/>
              <a:defRPr/>
            </a:pPr>
            <a:r>
              <a:rPr lang="en-US" altLang="en-US" sz="2800" dirty="0" smtClean="0"/>
              <a:t>Table </a:t>
            </a:r>
            <a:r>
              <a:rPr lang="en-US" altLang="en-US" sz="2800" dirty="0"/>
              <a:t>1 in the construction standard matches </a:t>
            </a:r>
            <a:r>
              <a:rPr lang="en-US" altLang="en-US" sz="2800" dirty="0" smtClean="0"/>
              <a:t>18 tasks </a:t>
            </a:r>
            <a:r>
              <a:rPr lang="en-US" altLang="en-US" sz="2800" dirty="0"/>
              <a:t>with effective dust control methods </a:t>
            </a:r>
            <a:r>
              <a:rPr lang="en-US" altLang="en-US" sz="2800" dirty="0" smtClean="0"/>
              <a:t>and, in some cases, respirator requirements.</a:t>
            </a:r>
          </a:p>
          <a:p>
            <a:pPr eaLnBrk="1" hangingPunct="1">
              <a:buClr>
                <a:srgbClr val="FF0000"/>
              </a:buClr>
              <a:buFont typeface="Wingdings" panose="05000000000000000000" pitchFamily="2" charset="2"/>
              <a:buChar char="v"/>
              <a:defRPr/>
            </a:pPr>
            <a:r>
              <a:rPr lang="en-US" altLang="en-US" sz="2800" kern="0" dirty="0" smtClean="0"/>
              <a:t>Employers that fully </a:t>
            </a:r>
            <a:r>
              <a:rPr lang="en-US" altLang="en-US" sz="2800" kern="0" dirty="0"/>
              <a:t>and properly implement </a:t>
            </a:r>
            <a:r>
              <a:rPr lang="en-US" altLang="en-US" sz="2800" kern="0" dirty="0" smtClean="0"/>
              <a:t>controls on </a:t>
            </a:r>
            <a:r>
              <a:rPr lang="en-US" altLang="en-US" sz="2800" kern="0" dirty="0"/>
              <a:t>Table </a:t>
            </a:r>
            <a:r>
              <a:rPr lang="en-US" altLang="en-US" sz="2800" kern="0" dirty="0" smtClean="0"/>
              <a:t>1 do not have to:</a:t>
            </a:r>
          </a:p>
          <a:p>
            <a:pPr lvl="1" eaLnBrk="1" hangingPunct="1">
              <a:buClr>
                <a:srgbClr val="FF0000"/>
              </a:buClr>
              <a:buFont typeface="Arial" panose="020B0604020202020204" pitchFamily="34" charset="0"/>
              <a:buChar char="•"/>
              <a:defRPr/>
            </a:pPr>
            <a:r>
              <a:rPr lang="en-US" altLang="en-US" sz="2400" kern="0" dirty="0"/>
              <a:t>C</a:t>
            </a:r>
            <a:r>
              <a:rPr lang="en-US" altLang="en-US" sz="2400" kern="0" dirty="0" smtClean="0"/>
              <a:t>omply with the PEL</a:t>
            </a:r>
          </a:p>
          <a:p>
            <a:pPr lvl="1" eaLnBrk="1" hangingPunct="1">
              <a:buClr>
                <a:srgbClr val="FF0000"/>
              </a:buClr>
              <a:buFont typeface="Arial" panose="020B0604020202020204" pitchFamily="34" charset="0"/>
              <a:buChar char="•"/>
              <a:defRPr/>
            </a:pPr>
            <a:r>
              <a:rPr lang="en-US" altLang="en-US" sz="2400" kern="0" dirty="0" smtClean="0"/>
              <a:t>Conduct exposure assessments for employees engaged in those tasks</a:t>
            </a:r>
          </a:p>
          <a:p>
            <a:pPr eaLnBrk="1" hangingPunct="1">
              <a:buClr>
                <a:srgbClr val="FF0000"/>
              </a:buClr>
              <a:buFont typeface="Arial" panose="020B0604020202020204" pitchFamily="34" charset="0"/>
              <a:buChar char="•"/>
              <a:defRPr/>
            </a:pPr>
            <a:endParaRPr lang="en-US" altLang="en-US" sz="2400" kern="0" dirty="0"/>
          </a:p>
        </p:txBody>
      </p:sp>
      <p:sp>
        <p:nvSpPr>
          <p:cNvPr id="4" name="Slide Number Placeholder 3"/>
          <p:cNvSpPr>
            <a:spLocks noGrp="1"/>
          </p:cNvSpPr>
          <p:nvPr>
            <p:ph type="sldNum" sz="quarter" idx="12"/>
          </p:nvPr>
        </p:nvSpPr>
        <p:spPr>
          <a:xfrm>
            <a:off x="8153400" y="6172200"/>
            <a:ext cx="609600" cy="365125"/>
          </a:xfrm>
        </p:spPr>
        <p:txBody>
          <a:bodyPr/>
          <a:lstStyle/>
          <a:p>
            <a:fld id="{4AF685D9-CCD3-4114-A06A-21DD342E2317}" type="slidenum">
              <a:rPr lang="en-US" smtClean="0">
                <a:solidFill>
                  <a:prstClr val="black">
                    <a:lumMod val="50000"/>
                    <a:lumOff val="50000"/>
                  </a:prstClr>
                </a:solidFill>
              </a:rPr>
              <a:pPr/>
              <a:t>60</a:t>
            </a:fld>
            <a:endParaRPr lang="en-US" dirty="0">
              <a:solidFill>
                <a:prstClr val="black">
                  <a:lumMod val="50000"/>
                  <a:lumOff val="50000"/>
                </a:prstClr>
              </a:solidFill>
            </a:endParaRPr>
          </a:p>
        </p:txBody>
      </p:sp>
    </p:spTree>
    <p:extLst>
      <p:ext uri="{BB962C8B-B14F-4D97-AF65-F5344CB8AC3E}">
        <p14:creationId xmlns:p14="http://schemas.microsoft.com/office/powerpoint/2010/main" val="1549006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5"/>
            <a:ext cx="8229600" cy="685801"/>
          </a:xfrm>
        </p:spPr>
        <p:txBody>
          <a:bodyPr/>
          <a:lstStyle/>
          <a:p>
            <a:r>
              <a:rPr lang="en-US" altLang="en-US" sz="3600" dirty="0">
                <a:ln>
                  <a:solidFill>
                    <a:schemeClr val="accent1"/>
                  </a:solidFill>
                </a:ln>
                <a:solidFill>
                  <a:srgbClr val="FFFF00"/>
                </a:solidFill>
              </a:rPr>
              <a:t>Construction - Example </a:t>
            </a:r>
            <a:r>
              <a:rPr lang="en-US" altLang="en-US" sz="3600" dirty="0" smtClean="0">
                <a:ln>
                  <a:solidFill>
                    <a:schemeClr val="accent1"/>
                  </a:solidFill>
                </a:ln>
                <a:solidFill>
                  <a:srgbClr val="FFFF00"/>
                </a:solidFill>
              </a:rPr>
              <a:t>of Table 1 Entry</a:t>
            </a:r>
          </a:p>
        </p:txBody>
      </p:sp>
      <p:graphicFrame>
        <p:nvGraphicFramePr>
          <p:cNvPr id="4" name="Table 3"/>
          <p:cNvGraphicFramePr>
            <a:graphicFrameLocks noGrp="1"/>
          </p:cNvGraphicFramePr>
          <p:nvPr>
            <p:extLst>
              <p:ext uri="{D42A27DB-BD31-4B8C-83A1-F6EECF244321}">
                <p14:modId xmlns:p14="http://schemas.microsoft.com/office/powerpoint/2010/main" val="1083414952"/>
              </p:ext>
            </p:extLst>
          </p:nvPr>
        </p:nvGraphicFramePr>
        <p:xfrm>
          <a:off x="457200" y="685805"/>
          <a:ext cx="8153400" cy="6027052"/>
        </p:xfrm>
        <a:graphic>
          <a:graphicData uri="http://schemas.openxmlformats.org/drawingml/2006/table">
            <a:tbl>
              <a:tblPr firstRow="1" firstCol="1" bandRow="1">
                <a:tableStyleId>{5C22544A-7EE6-4342-B048-85BDC9FD1C3A}</a:tableStyleId>
              </a:tblPr>
              <a:tblGrid>
                <a:gridCol w="1579985"/>
                <a:gridCol w="4058815"/>
                <a:gridCol w="1295400"/>
                <a:gridCol w="1219200"/>
              </a:tblGrid>
              <a:tr h="1296111">
                <a:tc rowSpan="2">
                  <a:txBody>
                    <a:bodyPr/>
                    <a:lstStyle/>
                    <a:p>
                      <a:pPr marL="0" marR="0">
                        <a:spcBef>
                          <a:spcPts val="0"/>
                        </a:spcBef>
                        <a:spcAft>
                          <a:spcPts val="0"/>
                        </a:spcAft>
                      </a:pPr>
                      <a:r>
                        <a:rPr lang="en-US" sz="2000" dirty="0" smtClean="0">
                          <a:effectLst/>
                          <a:latin typeface="+mn-lt"/>
                          <a:ea typeface="+mn-ea"/>
                        </a:rPr>
                        <a:t>Equipment</a:t>
                      </a:r>
                      <a:r>
                        <a:rPr lang="en-US" sz="2000" baseline="0" dirty="0" smtClean="0">
                          <a:effectLst/>
                          <a:latin typeface="+mn-lt"/>
                          <a:ea typeface="+mn-ea"/>
                        </a:rPr>
                        <a:t> / Task</a:t>
                      </a:r>
                      <a:endParaRPr lang="en-US" sz="2000" dirty="0">
                        <a:effectLst/>
                        <a:latin typeface="Times New Roman"/>
                        <a:ea typeface="Times New Roman"/>
                      </a:endParaRPr>
                    </a:p>
                  </a:txBody>
                  <a:tcPr marL="68580" marR="68580" marT="9525" marB="0" anchor="ctr">
                    <a:solidFill>
                      <a:srgbClr val="0070C0"/>
                    </a:solidFill>
                  </a:tcPr>
                </a:tc>
                <a:tc rowSpan="2">
                  <a:txBody>
                    <a:bodyPr/>
                    <a:lstStyle/>
                    <a:p>
                      <a:pPr marL="0" marR="0">
                        <a:spcBef>
                          <a:spcPts val="0"/>
                        </a:spcBef>
                        <a:spcAft>
                          <a:spcPts val="0"/>
                        </a:spcAft>
                      </a:pPr>
                      <a:r>
                        <a:rPr lang="en-US" sz="2000" dirty="0">
                          <a:solidFill>
                            <a:schemeClr val="bg1"/>
                          </a:solidFill>
                          <a:effectLst/>
                        </a:rPr>
                        <a:t>Engineering and Work Practice Control Methods</a:t>
                      </a:r>
                      <a:endParaRPr lang="en-US" sz="2000" dirty="0">
                        <a:solidFill>
                          <a:schemeClr val="bg1"/>
                        </a:solidFill>
                        <a:effectLst/>
                        <a:latin typeface="Times New Roman"/>
                        <a:ea typeface="Times New Roman"/>
                      </a:endParaRPr>
                    </a:p>
                  </a:txBody>
                  <a:tcPr marL="68580" marR="68580" marT="9525" marB="0" anchor="ctr">
                    <a:solidFill>
                      <a:srgbClr val="0070C0"/>
                    </a:solidFill>
                  </a:tcPr>
                </a:tc>
                <a:tc gridSpan="2">
                  <a:txBody>
                    <a:bodyPr/>
                    <a:lstStyle/>
                    <a:p>
                      <a:pPr marL="0" marR="0">
                        <a:spcBef>
                          <a:spcPts val="0"/>
                        </a:spcBef>
                        <a:spcAft>
                          <a:spcPts val="0"/>
                        </a:spcAft>
                      </a:pPr>
                      <a:r>
                        <a:rPr lang="en-US" sz="2000" dirty="0">
                          <a:solidFill>
                            <a:schemeClr val="bg1"/>
                          </a:solidFill>
                          <a:effectLst/>
                        </a:rPr>
                        <a:t>Required </a:t>
                      </a:r>
                      <a:r>
                        <a:rPr lang="en-US" sz="2000" dirty="0" smtClean="0">
                          <a:solidFill>
                            <a:schemeClr val="bg1"/>
                          </a:solidFill>
                          <a:effectLst/>
                        </a:rPr>
                        <a:t>Respiratory Protection</a:t>
                      </a:r>
                      <a:r>
                        <a:rPr lang="en-US" sz="2000" baseline="0" dirty="0" smtClean="0">
                          <a:solidFill>
                            <a:schemeClr val="bg1"/>
                          </a:solidFill>
                          <a:effectLst/>
                        </a:rPr>
                        <a:t> and </a:t>
                      </a:r>
                      <a:endParaRPr lang="en-US" sz="2000" dirty="0">
                        <a:solidFill>
                          <a:schemeClr val="bg1"/>
                        </a:solidFill>
                        <a:effectLst/>
                      </a:endParaRPr>
                    </a:p>
                    <a:p>
                      <a:pPr marL="0" marR="0">
                        <a:spcBef>
                          <a:spcPts val="0"/>
                        </a:spcBef>
                        <a:spcAft>
                          <a:spcPts val="0"/>
                        </a:spcAft>
                      </a:pPr>
                      <a:r>
                        <a:rPr lang="en-US" sz="2000" dirty="0" smtClean="0">
                          <a:solidFill>
                            <a:schemeClr val="bg1"/>
                          </a:solidFill>
                          <a:effectLst/>
                        </a:rPr>
                        <a:t>Minimum </a:t>
                      </a:r>
                      <a:r>
                        <a:rPr lang="en-US" sz="2000" baseline="0" dirty="0" smtClean="0">
                          <a:solidFill>
                            <a:schemeClr val="bg1"/>
                          </a:solidFill>
                          <a:effectLst/>
                        </a:rPr>
                        <a:t>APF</a:t>
                      </a:r>
                      <a:endParaRPr lang="en-US" sz="2000" dirty="0">
                        <a:solidFill>
                          <a:schemeClr val="bg1"/>
                        </a:solidFill>
                        <a:effectLst/>
                        <a:latin typeface="Times New Roman"/>
                        <a:ea typeface="Times New Roman"/>
                      </a:endParaRPr>
                    </a:p>
                  </a:txBody>
                  <a:tcPr marL="68580" marR="68580" marT="9525" marB="0">
                    <a:solidFill>
                      <a:srgbClr val="0070C0"/>
                    </a:solidFill>
                  </a:tcPr>
                </a:tc>
                <a:tc hMerge="1">
                  <a:txBody>
                    <a:bodyPr/>
                    <a:lstStyle/>
                    <a:p>
                      <a:endParaRPr lang="en-US"/>
                    </a:p>
                  </a:txBody>
                  <a:tcPr/>
                </a:tc>
              </a:tr>
              <a:tr h="686177">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2000" baseline="0" dirty="0">
                          <a:solidFill>
                            <a:schemeClr val="bg1"/>
                          </a:solidFill>
                          <a:effectLst/>
                        </a:rPr>
                        <a:t>≤ 4 </a:t>
                      </a:r>
                      <a:r>
                        <a:rPr lang="en-US" sz="2000" baseline="0" dirty="0" err="1" smtClean="0">
                          <a:solidFill>
                            <a:schemeClr val="bg1"/>
                          </a:solidFill>
                          <a:effectLst/>
                        </a:rPr>
                        <a:t>hr</a:t>
                      </a:r>
                      <a:r>
                        <a:rPr lang="en-US" sz="2000" baseline="0" dirty="0" smtClean="0">
                          <a:solidFill>
                            <a:schemeClr val="bg1"/>
                          </a:solidFill>
                          <a:effectLst/>
                        </a:rPr>
                        <a:t>/shift</a:t>
                      </a:r>
                      <a:endParaRPr lang="en-US" sz="2000" baseline="0" dirty="0">
                        <a:solidFill>
                          <a:schemeClr val="bg1"/>
                        </a:solidFill>
                        <a:effectLst/>
                        <a:latin typeface="Times New Roman"/>
                        <a:ea typeface="Times New Roman"/>
                      </a:endParaRPr>
                    </a:p>
                  </a:txBody>
                  <a:tcPr marL="68580" marR="68580" marT="9525" marB="0">
                    <a:solidFill>
                      <a:srgbClr val="0070C0"/>
                    </a:solidFill>
                  </a:tcPr>
                </a:tc>
                <a:tc>
                  <a:txBody>
                    <a:bodyPr/>
                    <a:lstStyle/>
                    <a:p>
                      <a:pPr marL="0" marR="0">
                        <a:spcBef>
                          <a:spcPts val="0"/>
                        </a:spcBef>
                        <a:spcAft>
                          <a:spcPts val="0"/>
                        </a:spcAft>
                      </a:pPr>
                      <a:r>
                        <a:rPr lang="en-US" sz="2000" dirty="0">
                          <a:solidFill>
                            <a:schemeClr val="bg1"/>
                          </a:solidFill>
                          <a:effectLst/>
                        </a:rPr>
                        <a:t>&gt; 4 </a:t>
                      </a:r>
                      <a:r>
                        <a:rPr lang="en-US" sz="2000" dirty="0" err="1" smtClean="0">
                          <a:solidFill>
                            <a:schemeClr val="bg1"/>
                          </a:solidFill>
                          <a:effectLst/>
                        </a:rPr>
                        <a:t>hr</a:t>
                      </a:r>
                      <a:r>
                        <a:rPr lang="en-US" sz="2000" dirty="0" smtClean="0">
                          <a:solidFill>
                            <a:schemeClr val="bg1"/>
                          </a:solidFill>
                          <a:effectLst/>
                        </a:rPr>
                        <a:t>/shift</a:t>
                      </a:r>
                      <a:endParaRPr lang="en-US" sz="2000" dirty="0">
                        <a:solidFill>
                          <a:schemeClr val="bg1"/>
                        </a:solidFill>
                        <a:effectLst/>
                        <a:latin typeface="Times New Roman"/>
                        <a:ea typeface="Times New Roman"/>
                      </a:endParaRPr>
                    </a:p>
                  </a:txBody>
                  <a:tcPr marL="68580" marR="68580" marT="9525" marB="0">
                    <a:solidFill>
                      <a:srgbClr val="0070C0"/>
                    </a:solidFill>
                  </a:tcPr>
                </a:tc>
              </a:tr>
              <a:tr h="4044764">
                <a:tc>
                  <a:txBody>
                    <a:bodyPr/>
                    <a:lstStyle/>
                    <a:p>
                      <a:pPr marL="0" marR="0">
                        <a:spcBef>
                          <a:spcPts val="0"/>
                        </a:spcBef>
                        <a:spcAft>
                          <a:spcPts val="0"/>
                        </a:spcAft>
                      </a:pPr>
                      <a:r>
                        <a:rPr lang="en-US" sz="2000" dirty="0" smtClean="0">
                          <a:effectLst/>
                          <a:latin typeface="+mn-lt"/>
                          <a:ea typeface="+mn-ea"/>
                        </a:rPr>
                        <a:t>Hand-held</a:t>
                      </a:r>
                      <a:r>
                        <a:rPr lang="en-US" sz="2000" baseline="0" dirty="0" smtClean="0">
                          <a:effectLst/>
                          <a:latin typeface="+mn-lt"/>
                          <a:ea typeface="+mn-ea"/>
                        </a:rPr>
                        <a:t> power saw</a:t>
                      </a:r>
                    </a:p>
                    <a:p>
                      <a:pPr marL="0" marR="0">
                        <a:spcBef>
                          <a:spcPts val="0"/>
                        </a:spcBef>
                        <a:spcAft>
                          <a:spcPts val="0"/>
                        </a:spcAft>
                      </a:pPr>
                      <a:r>
                        <a:rPr lang="en-US" sz="2000" baseline="0" dirty="0" smtClean="0">
                          <a:effectLst/>
                          <a:latin typeface="+mn-lt"/>
                          <a:ea typeface="+mn-ea"/>
                        </a:rPr>
                        <a:t>(any blade diameter)</a:t>
                      </a:r>
                      <a:endParaRPr lang="en-US" sz="2000" dirty="0">
                        <a:effectLst/>
                        <a:latin typeface="Times New Roman"/>
                        <a:ea typeface="Times New Roman"/>
                      </a:endParaRPr>
                    </a:p>
                  </a:txBody>
                  <a:tcPr marL="68580" marR="68580" marT="9525" marB="0">
                    <a:solidFill>
                      <a:srgbClr val="0070C0"/>
                    </a:solidFill>
                  </a:tcPr>
                </a:tc>
                <a:tc>
                  <a:txBody>
                    <a:bodyPr/>
                    <a:lstStyle/>
                    <a:p>
                      <a:pPr marL="0" marR="0">
                        <a:spcBef>
                          <a:spcPts val="0"/>
                        </a:spcBef>
                        <a:spcAft>
                          <a:spcPts val="0"/>
                        </a:spcAft>
                      </a:pPr>
                      <a:r>
                        <a:rPr lang="en-US" sz="2000" dirty="0">
                          <a:effectLst/>
                          <a:latin typeface="+mj-lt"/>
                        </a:rPr>
                        <a:t>Use saw equipped with integrated water delivery </a:t>
                      </a:r>
                      <a:r>
                        <a:rPr lang="en-US" sz="2000" dirty="0" smtClean="0">
                          <a:effectLst/>
                          <a:latin typeface="+mj-lt"/>
                        </a:rPr>
                        <a:t>system</a:t>
                      </a:r>
                      <a:r>
                        <a:rPr lang="en-US" sz="2000" baseline="0" dirty="0" smtClean="0">
                          <a:effectLst/>
                          <a:latin typeface="+mj-lt"/>
                        </a:rPr>
                        <a:t> that continuously feeds water to the blade. </a:t>
                      </a:r>
                    </a:p>
                    <a:p>
                      <a:pPr marL="0" marR="0">
                        <a:spcBef>
                          <a:spcPts val="0"/>
                        </a:spcBef>
                        <a:spcAft>
                          <a:spcPts val="0"/>
                        </a:spcAft>
                      </a:pPr>
                      <a:endParaRPr lang="en-US" sz="2000" baseline="0" dirty="0" smtClean="0">
                        <a:effectLst/>
                        <a:latin typeface="+mj-lt"/>
                      </a:endParaRPr>
                    </a:p>
                    <a:p>
                      <a:pPr marL="0" marR="0">
                        <a:spcBef>
                          <a:spcPts val="0"/>
                        </a:spcBef>
                        <a:spcAft>
                          <a:spcPts val="0"/>
                        </a:spcAft>
                      </a:pPr>
                      <a:r>
                        <a:rPr lang="en-US" sz="2000" baseline="0" dirty="0" smtClean="0">
                          <a:effectLst/>
                          <a:latin typeface="+mj-lt"/>
                          <a:ea typeface="Times New Roman"/>
                        </a:rPr>
                        <a:t>Operate and maintain tool in accordance with manufacturers’ instruction to minimize dust</a:t>
                      </a:r>
                    </a:p>
                    <a:p>
                      <a:pPr marL="0" marR="0" indent="0">
                        <a:spcBef>
                          <a:spcPts val="0"/>
                        </a:spcBef>
                        <a:spcAft>
                          <a:spcPts val="0"/>
                        </a:spcAft>
                        <a:buFontTx/>
                        <a:buNone/>
                      </a:pPr>
                      <a:endParaRPr lang="en-US" sz="2000" baseline="0" dirty="0" smtClean="0">
                        <a:effectLst/>
                        <a:latin typeface="+mj-lt"/>
                        <a:ea typeface="Times New Roman"/>
                      </a:endParaRPr>
                    </a:p>
                    <a:p>
                      <a:pPr marL="285750" marR="0" indent="-285750">
                        <a:spcBef>
                          <a:spcPts val="0"/>
                        </a:spcBef>
                        <a:spcAft>
                          <a:spcPts val="0"/>
                        </a:spcAft>
                        <a:buFontTx/>
                        <a:buChar char="-"/>
                      </a:pPr>
                      <a:r>
                        <a:rPr lang="en-US" sz="2000" baseline="0" dirty="0" smtClean="0">
                          <a:effectLst/>
                          <a:latin typeface="+mj-lt"/>
                          <a:ea typeface="Times New Roman"/>
                        </a:rPr>
                        <a:t>When used outdoors</a:t>
                      </a:r>
                    </a:p>
                    <a:p>
                      <a:pPr marL="285750" marR="0" indent="-285750">
                        <a:spcBef>
                          <a:spcPts val="0"/>
                        </a:spcBef>
                        <a:spcAft>
                          <a:spcPts val="0"/>
                        </a:spcAft>
                        <a:buFontTx/>
                        <a:buChar char="-"/>
                      </a:pPr>
                      <a:r>
                        <a:rPr lang="en-US" sz="2000" baseline="0" dirty="0" smtClean="0">
                          <a:effectLst/>
                          <a:latin typeface="+mj-lt"/>
                          <a:ea typeface="Times New Roman"/>
                        </a:rPr>
                        <a:t>When used indoors or in an enclosed area</a:t>
                      </a:r>
                    </a:p>
                    <a:p>
                      <a:pPr marL="0" marR="0">
                        <a:spcBef>
                          <a:spcPts val="0"/>
                        </a:spcBef>
                        <a:spcAft>
                          <a:spcPts val="0"/>
                        </a:spcAft>
                      </a:pPr>
                      <a:endParaRPr lang="en-US" sz="1800" dirty="0">
                        <a:effectLst/>
                        <a:latin typeface="Trebuchet MS" panose="020B0603020202020204" pitchFamily="34" charset="0"/>
                        <a:ea typeface="Times New Roman"/>
                      </a:endParaRPr>
                    </a:p>
                  </a:txBody>
                  <a:tcPr marL="68580" marR="68580" marT="9525" marB="0">
                    <a:solidFill>
                      <a:srgbClr val="99CCFF"/>
                    </a:solidFill>
                  </a:tcPr>
                </a:tc>
                <a:tc>
                  <a:txBody>
                    <a:bodyPr/>
                    <a:lstStyle/>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r>
                        <a:rPr lang="en-US" sz="2000" dirty="0" smtClean="0">
                          <a:effectLst/>
                          <a:latin typeface="+mn-lt"/>
                        </a:rPr>
                        <a:t>None</a:t>
                      </a:r>
                    </a:p>
                    <a:p>
                      <a:pPr marL="0" marR="0">
                        <a:spcBef>
                          <a:spcPts val="0"/>
                        </a:spcBef>
                        <a:spcAft>
                          <a:spcPts val="0"/>
                        </a:spcAft>
                      </a:pPr>
                      <a:r>
                        <a:rPr lang="en-US" sz="2000" dirty="0" smtClean="0">
                          <a:effectLst/>
                          <a:latin typeface="+mn-lt"/>
                          <a:ea typeface="Times New Roman"/>
                        </a:rPr>
                        <a:t>APF 10</a:t>
                      </a:r>
                      <a:endParaRPr lang="en-US" sz="2000" dirty="0">
                        <a:effectLst/>
                        <a:latin typeface="+mn-lt"/>
                        <a:ea typeface="Times New Roman"/>
                      </a:endParaRPr>
                    </a:p>
                  </a:txBody>
                  <a:tcPr marL="68580" marR="68580" marT="9525" marB="0" anchor="ctr">
                    <a:solidFill>
                      <a:srgbClr val="99CCFF"/>
                    </a:solidFill>
                  </a:tcPr>
                </a:tc>
                <a:tc>
                  <a:txBody>
                    <a:bodyPr/>
                    <a:lstStyle/>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r>
                        <a:rPr lang="en-US" sz="2000" dirty="0" smtClean="0">
                          <a:effectLst/>
                          <a:latin typeface="+mn-lt"/>
                        </a:rPr>
                        <a:t>APF</a:t>
                      </a:r>
                      <a:r>
                        <a:rPr lang="en-US" sz="2000" baseline="0" dirty="0" smtClean="0">
                          <a:effectLst/>
                          <a:latin typeface="+mn-lt"/>
                        </a:rPr>
                        <a:t> 10</a:t>
                      </a:r>
                    </a:p>
                    <a:p>
                      <a:pPr marL="0" marR="0">
                        <a:spcBef>
                          <a:spcPts val="0"/>
                        </a:spcBef>
                        <a:spcAft>
                          <a:spcPts val="0"/>
                        </a:spcAft>
                      </a:pPr>
                      <a:r>
                        <a:rPr lang="en-US" sz="2000" baseline="0" dirty="0" smtClean="0">
                          <a:effectLst/>
                          <a:latin typeface="+mn-lt"/>
                        </a:rPr>
                        <a:t>APF 10</a:t>
                      </a:r>
                      <a:endParaRPr lang="en-US" sz="2000" dirty="0">
                        <a:effectLst/>
                        <a:latin typeface="+mn-lt"/>
                      </a:endParaRPr>
                    </a:p>
                  </a:txBody>
                  <a:tcPr marL="68580" marR="68580" marT="9525" marB="0" anchor="ctr">
                    <a:solidFill>
                      <a:srgbClr val="99CCFF"/>
                    </a:solidFill>
                  </a:tcPr>
                </a:tc>
              </a:tr>
            </a:tbl>
          </a:graphicData>
        </a:graphic>
      </p:graphicFrame>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61</a:t>
            </a:fld>
            <a:endParaRPr lang="en-US">
              <a:solidFill>
                <a:prstClr val="black">
                  <a:lumMod val="50000"/>
                  <a:lumOff val="50000"/>
                </a:prstClr>
              </a:solidFill>
            </a:endParaRPr>
          </a:p>
        </p:txBody>
      </p:sp>
    </p:spTree>
    <p:extLst>
      <p:ext uri="{BB962C8B-B14F-4D97-AF65-F5344CB8AC3E}">
        <p14:creationId xmlns:p14="http://schemas.microsoft.com/office/powerpoint/2010/main" val="19613340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1"/>
            <a:ext cx="8229600" cy="685801"/>
          </a:xfrm>
        </p:spPr>
        <p:txBody>
          <a:bodyPr/>
          <a:lstStyle/>
          <a:p>
            <a:pPr eaLnBrk="1" hangingPunct="1"/>
            <a:r>
              <a:rPr lang="en-US" altLang="en-US" sz="3600" dirty="0" smtClean="0">
                <a:ln>
                  <a:solidFill>
                    <a:schemeClr val="accent1"/>
                  </a:solidFill>
                </a:ln>
                <a:solidFill>
                  <a:srgbClr val="FFFF00"/>
                </a:solidFill>
              </a:rPr>
              <a:t>Example of Table 1 Entry</a:t>
            </a:r>
            <a:endParaRPr lang="en-US" altLang="en-US" sz="4000" dirty="0" smtClean="0">
              <a:ln>
                <a:solidFill>
                  <a:schemeClr val="accent1"/>
                </a:solidFill>
              </a:ln>
              <a:solidFill>
                <a:srgbClr val="FFFF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99991506"/>
              </p:ext>
            </p:extLst>
          </p:nvPr>
        </p:nvGraphicFramePr>
        <p:xfrm>
          <a:off x="457200" y="685800"/>
          <a:ext cx="8153400" cy="6019800"/>
        </p:xfrm>
        <a:graphic>
          <a:graphicData uri="http://schemas.openxmlformats.org/drawingml/2006/table">
            <a:tbl>
              <a:tblPr firstRow="1" firstCol="1" bandRow="1">
                <a:tableStyleId>{5C22544A-7EE6-4342-B048-85BDC9FD1C3A}</a:tableStyleId>
              </a:tblPr>
              <a:tblGrid>
                <a:gridCol w="1579985"/>
                <a:gridCol w="4058815"/>
                <a:gridCol w="1295400"/>
                <a:gridCol w="1219200"/>
              </a:tblGrid>
              <a:tr h="1296111">
                <a:tc rowSpan="2">
                  <a:txBody>
                    <a:bodyPr/>
                    <a:lstStyle/>
                    <a:p>
                      <a:pPr marL="0" marR="0">
                        <a:spcBef>
                          <a:spcPts val="0"/>
                        </a:spcBef>
                        <a:spcAft>
                          <a:spcPts val="0"/>
                        </a:spcAft>
                      </a:pPr>
                      <a:r>
                        <a:rPr lang="en-US" sz="2000" dirty="0" smtClean="0">
                          <a:effectLst/>
                          <a:latin typeface="+mn-lt"/>
                          <a:ea typeface="+mn-ea"/>
                        </a:rPr>
                        <a:t>Equipment</a:t>
                      </a:r>
                      <a:r>
                        <a:rPr lang="en-US" sz="2000" baseline="0" dirty="0" smtClean="0">
                          <a:effectLst/>
                          <a:latin typeface="+mn-lt"/>
                          <a:ea typeface="+mn-ea"/>
                        </a:rPr>
                        <a:t> / Task</a:t>
                      </a:r>
                      <a:endParaRPr lang="en-US" sz="2000" dirty="0">
                        <a:effectLst/>
                        <a:latin typeface="Times New Roman"/>
                        <a:ea typeface="Times New Roman"/>
                      </a:endParaRPr>
                    </a:p>
                  </a:txBody>
                  <a:tcPr marL="68580" marR="68580" marT="9525" marB="0" anchor="ctr">
                    <a:solidFill>
                      <a:srgbClr val="0070C0"/>
                    </a:solidFill>
                  </a:tcPr>
                </a:tc>
                <a:tc rowSpan="2">
                  <a:txBody>
                    <a:bodyPr/>
                    <a:lstStyle/>
                    <a:p>
                      <a:pPr marL="0" marR="0">
                        <a:spcBef>
                          <a:spcPts val="0"/>
                        </a:spcBef>
                        <a:spcAft>
                          <a:spcPts val="0"/>
                        </a:spcAft>
                      </a:pPr>
                      <a:r>
                        <a:rPr lang="en-US" sz="2000" dirty="0">
                          <a:solidFill>
                            <a:schemeClr val="bg1"/>
                          </a:solidFill>
                          <a:effectLst/>
                        </a:rPr>
                        <a:t>Engineering and Work Practice Control Methods</a:t>
                      </a:r>
                      <a:endParaRPr lang="en-US" sz="2000" dirty="0">
                        <a:solidFill>
                          <a:schemeClr val="bg1"/>
                        </a:solidFill>
                        <a:effectLst/>
                        <a:latin typeface="Times New Roman"/>
                        <a:ea typeface="Times New Roman"/>
                      </a:endParaRPr>
                    </a:p>
                  </a:txBody>
                  <a:tcPr marL="68580" marR="68580" marT="9525" marB="0" anchor="ctr">
                    <a:solidFill>
                      <a:srgbClr val="0070C0"/>
                    </a:solidFill>
                  </a:tcPr>
                </a:tc>
                <a:tc gridSpan="2">
                  <a:txBody>
                    <a:bodyPr/>
                    <a:lstStyle/>
                    <a:p>
                      <a:pPr marL="0" marR="0">
                        <a:spcBef>
                          <a:spcPts val="0"/>
                        </a:spcBef>
                        <a:spcAft>
                          <a:spcPts val="0"/>
                        </a:spcAft>
                      </a:pPr>
                      <a:r>
                        <a:rPr lang="en-US" sz="2000" dirty="0">
                          <a:solidFill>
                            <a:schemeClr val="bg1"/>
                          </a:solidFill>
                          <a:effectLst/>
                        </a:rPr>
                        <a:t>Required </a:t>
                      </a:r>
                      <a:r>
                        <a:rPr lang="en-US" sz="2000" dirty="0" smtClean="0">
                          <a:solidFill>
                            <a:schemeClr val="bg1"/>
                          </a:solidFill>
                          <a:effectLst/>
                        </a:rPr>
                        <a:t>Respiratory Protection</a:t>
                      </a:r>
                      <a:r>
                        <a:rPr lang="en-US" sz="2000" baseline="0" dirty="0" smtClean="0">
                          <a:solidFill>
                            <a:schemeClr val="bg1"/>
                          </a:solidFill>
                          <a:effectLst/>
                        </a:rPr>
                        <a:t> and </a:t>
                      </a:r>
                      <a:endParaRPr lang="en-US" sz="2000" dirty="0">
                        <a:solidFill>
                          <a:schemeClr val="bg1"/>
                        </a:solidFill>
                        <a:effectLst/>
                      </a:endParaRPr>
                    </a:p>
                    <a:p>
                      <a:pPr marL="0" marR="0">
                        <a:spcBef>
                          <a:spcPts val="0"/>
                        </a:spcBef>
                        <a:spcAft>
                          <a:spcPts val="0"/>
                        </a:spcAft>
                      </a:pPr>
                      <a:r>
                        <a:rPr lang="en-US" sz="2000" dirty="0" smtClean="0">
                          <a:solidFill>
                            <a:schemeClr val="bg1"/>
                          </a:solidFill>
                          <a:effectLst/>
                        </a:rPr>
                        <a:t>Minimum </a:t>
                      </a:r>
                      <a:r>
                        <a:rPr lang="en-US" sz="2000" baseline="0" dirty="0" smtClean="0">
                          <a:solidFill>
                            <a:schemeClr val="bg1"/>
                          </a:solidFill>
                          <a:effectLst/>
                        </a:rPr>
                        <a:t>APF</a:t>
                      </a:r>
                      <a:endParaRPr lang="en-US" sz="2000" dirty="0">
                        <a:solidFill>
                          <a:schemeClr val="bg1"/>
                        </a:solidFill>
                        <a:effectLst/>
                        <a:latin typeface="Times New Roman"/>
                        <a:ea typeface="Times New Roman"/>
                      </a:endParaRPr>
                    </a:p>
                  </a:txBody>
                  <a:tcPr marL="68580" marR="68580" marT="9525" marB="0">
                    <a:solidFill>
                      <a:srgbClr val="0070C0"/>
                    </a:solidFill>
                  </a:tcPr>
                </a:tc>
                <a:tc hMerge="1">
                  <a:txBody>
                    <a:bodyPr/>
                    <a:lstStyle/>
                    <a:p>
                      <a:endParaRPr lang="en-US"/>
                    </a:p>
                  </a:txBody>
                  <a:tcPr/>
                </a:tc>
              </a:tr>
              <a:tr h="686177">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2000" baseline="0" dirty="0">
                          <a:solidFill>
                            <a:schemeClr val="bg1"/>
                          </a:solidFill>
                          <a:effectLst/>
                        </a:rPr>
                        <a:t>≤ 4 </a:t>
                      </a:r>
                      <a:r>
                        <a:rPr lang="en-US" sz="2000" baseline="0" dirty="0" err="1" smtClean="0">
                          <a:solidFill>
                            <a:schemeClr val="bg1"/>
                          </a:solidFill>
                          <a:effectLst/>
                        </a:rPr>
                        <a:t>hr</a:t>
                      </a:r>
                      <a:r>
                        <a:rPr lang="en-US" sz="2000" baseline="0" dirty="0" smtClean="0">
                          <a:solidFill>
                            <a:schemeClr val="bg1"/>
                          </a:solidFill>
                          <a:effectLst/>
                        </a:rPr>
                        <a:t>/shift</a:t>
                      </a:r>
                      <a:endParaRPr lang="en-US" sz="2000" baseline="0" dirty="0">
                        <a:solidFill>
                          <a:schemeClr val="bg1"/>
                        </a:solidFill>
                        <a:effectLst/>
                        <a:latin typeface="Times New Roman"/>
                        <a:ea typeface="Times New Roman"/>
                      </a:endParaRPr>
                    </a:p>
                  </a:txBody>
                  <a:tcPr marL="68580" marR="68580" marT="9525" marB="0">
                    <a:solidFill>
                      <a:srgbClr val="0070C0"/>
                    </a:solidFill>
                  </a:tcPr>
                </a:tc>
                <a:tc>
                  <a:txBody>
                    <a:bodyPr/>
                    <a:lstStyle/>
                    <a:p>
                      <a:pPr marL="0" marR="0">
                        <a:spcBef>
                          <a:spcPts val="0"/>
                        </a:spcBef>
                        <a:spcAft>
                          <a:spcPts val="0"/>
                        </a:spcAft>
                      </a:pPr>
                      <a:r>
                        <a:rPr lang="en-US" sz="2000" dirty="0">
                          <a:solidFill>
                            <a:schemeClr val="bg1"/>
                          </a:solidFill>
                          <a:effectLst/>
                        </a:rPr>
                        <a:t>&gt; 4 </a:t>
                      </a:r>
                      <a:r>
                        <a:rPr lang="en-US" sz="2000" dirty="0" err="1" smtClean="0">
                          <a:solidFill>
                            <a:schemeClr val="bg1"/>
                          </a:solidFill>
                          <a:effectLst/>
                        </a:rPr>
                        <a:t>hr</a:t>
                      </a:r>
                      <a:r>
                        <a:rPr lang="en-US" sz="2000" dirty="0" smtClean="0">
                          <a:solidFill>
                            <a:schemeClr val="bg1"/>
                          </a:solidFill>
                          <a:effectLst/>
                        </a:rPr>
                        <a:t>/shift</a:t>
                      </a:r>
                      <a:endParaRPr lang="en-US" sz="2000" dirty="0">
                        <a:solidFill>
                          <a:schemeClr val="bg1"/>
                        </a:solidFill>
                        <a:effectLst/>
                        <a:latin typeface="Times New Roman"/>
                        <a:ea typeface="Times New Roman"/>
                      </a:endParaRPr>
                    </a:p>
                  </a:txBody>
                  <a:tcPr marL="68580" marR="68580" marT="9525" marB="0">
                    <a:solidFill>
                      <a:srgbClr val="0070C0"/>
                    </a:solidFill>
                  </a:tcPr>
                </a:tc>
              </a:tr>
              <a:tr h="4037512">
                <a:tc>
                  <a:txBody>
                    <a:bodyPr/>
                    <a:lstStyle/>
                    <a:p>
                      <a:pPr marL="0" marR="0">
                        <a:spcBef>
                          <a:spcPts val="0"/>
                        </a:spcBef>
                        <a:spcAft>
                          <a:spcPts val="0"/>
                        </a:spcAft>
                      </a:pPr>
                      <a:r>
                        <a:rPr lang="en-US" sz="2000" b="1" kern="1200" dirty="0" smtClean="0">
                          <a:solidFill>
                            <a:schemeClr val="lt1"/>
                          </a:solidFill>
                          <a:effectLst/>
                          <a:latin typeface="+mn-lt"/>
                          <a:ea typeface="+mn-ea"/>
                          <a:cs typeface="+mn-cs"/>
                        </a:rPr>
                        <a:t>Stationary masonry saws </a:t>
                      </a:r>
                      <a:endParaRPr lang="en-US" sz="2000" dirty="0">
                        <a:effectLst/>
                        <a:latin typeface="Times New Roman"/>
                        <a:ea typeface="Times New Roman"/>
                      </a:endParaRPr>
                    </a:p>
                  </a:txBody>
                  <a:tcPr marL="68580" marR="68580" marT="9525" marB="0">
                    <a:solidFill>
                      <a:srgbClr val="0070C0"/>
                    </a:solidFill>
                  </a:tcPr>
                </a:tc>
                <a:tc>
                  <a:txBody>
                    <a:bodyPr/>
                    <a:lstStyle/>
                    <a:p>
                      <a:r>
                        <a:rPr lang="en-US" sz="2000" kern="1200" dirty="0" smtClean="0">
                          <a:solidFill>
                            <a:schemeClr val="dk1"/>
                          </a:solidFill>
                          <a:effectLst/>
                          <a:latin typeface="+mn-lt"/>
                          <a:ea typeface="+mn-ea"/>
                          <a:cs typeface="+mn-cs"/>
                        </a:rPr>
                        <a:t>Use saw equipped with integrated water delivery system that continuously feeds water to the blade.  </a:t>
                      </a:r>
                    </a:p>
                    <a:p>
                      <a:r>
                        <a:rPr lang="en-US" sz="2000" kern="1200" dirty="0" smtClean="0">
                          <a:solidFill>
                            <a:schemeClr val="dk1"/>
                          </a:solidFill>
                          <a:effectLst/>
                          <a:latin typeface="+mn-lt"/>
                          <a:ea typeface="+mn-ea"/>
                          <a:cs typeface="+mn-cs"/>
                        </a:rPr>
                        <a:t> </a:t>
                      </a:r>
                    </a:p>
                    <a:p>
                      <a:r>
                        <a:rPr lang="en-US" sz="2000" kern="1200" dirty="0" smtClean="0">
                          <a:solidFill>
                            <a:schemeClr val="dk1"/>
                          </a:solidFill>
                          <a:effectLst/>
                          <a:latin typeface="+mn-lt"/>
                          <a:ea typeface="+mn-ea"/>
                          <a:cs typeface="+mn-cs"/>
                        </a:rPr>
                        <a:t>Operate and maintain tool in accordance with manufacturer’s instructions to minimize dust emissions.</a:t>
                      </a:r>
                      <a:endParaRPr lang="en-US" sz="2000" dirty="0">
                        <a:effectLst/>
                        <a:latin typeface="Trebuchet MS" panose="020B0603020202020204" pitchFamily="34" charset="0"/>
                        <a:ea typeface="Times New Roman"/>
                      </a:endParaRPr>
                    </a:p>
                  </a:txBody>
                  <a:tcPr marL="68580" marR="68580" marT="9525" marB="0">
                    <a:solidFill>
                      <a:srgbClr val="99CCFF"/>
                    </a:solidFill>
                  </a:tcPr>
                </a:tc>
                <a:tc>
                  <a:txBody>
                    <a:bodyPr/>
                    <a:lstStyle/>
                    <a:p>
                      <a:pPr marL="0" marR="0">
                        <a:spcBef>
                          <a:spcPts val="0"/>
                        </a:spcBef>
                        <a:spcAft>
                          <a:spcPts val="0"/>
                        </a:spcAft>
                      </a:pPr>
                      <a:r>
                        <a:rPr lang="en-US" sz="2000" dirty="0" smtClean="0">
                          <a:effectLst/>
                          <a:latin typeface="+mn-lt"/>
                        </a:rPr>
                        <a:t>None</a:t>
                      </a:r>
                    </a:p>
                  </a:txBody>
                  <a:tcPr marL="68580" marR="68580" marT="9525" marB="0">
                    <a:solidFill>
                      <a:srgbClr val="99C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rPr>
                        <a:t>None</a:t>
                      </a: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txBody>
                  <a:tcPr marL="68580" marR="68580" marT="9525" marB="0">
                    <a:solidFill>
                      <a:srgbClr val="99CCFF"/>
                    </a:solidFill>
                  </a:tcPr>
                </a:tc>
              </a:tr>
            </a:tbl>
          </a:graphicData>
        </a:graphic>
      </p:graphicFrame>
      <p:sp>
        <p:nvSpPr>
          <p:cNvPr id="5" name="Slide Number Placeholder 4"/>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62</a:t>
            </a:fld>
            <a:endParaRPr lang="en-US">
              <a:solidFill>
                <a:prstClr val="black">
                  <a:lumMod val="50000"/>
                  <a:lumOff val="50000"/>
                </a:prstClr>
              </a:solidFill>
            </a:endParaRPr>
          </a:p>
        </p:txBody>
      </p:sp>
    </p:spTree>
    <p:extLst>
      <p:ext uri="{BB962C8B-B14F-4D97-AF65-F5344CB8AC3E}">
        <p14:creationId xmlns:p14="http://schemas.microsoft.com/office/powerpoint/2010/main" val="5457001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1"/>
            <a:ext cx="8229600" cy="685801"/>
          </a:xfrm>
        </p:spPr>
        <p:txBody>
          <a:bodyPr/>
          <a:lstStyle/>
          <a:p>
            <a:pPr eaLnBrk="1" hangingPunct="1"/>
            <a:r>
              <a:rPr lang="en-US" altLang="en-US" sz="3600" dirty="0" smtClean="0">
                <a:ln>
                  <a:solidFill>
                    <a:schemeClr val="accent1"/>
                  </a:solidFill>
                </a:ln>
                <a:solidFill>
                  <a:srgbClr val="FFFF00"/>
                </a:solidFill>
              </a:rPr>
              <a:t>Example of Table 1 Entry</a:t>
            </a:r>
            <a:endParaRPr lang="en-US" altLang="en-US" sz="4000" dirty="0" smtClean="0">
              <a:ln>
                <a:solidFill>
                  <a:schemeClr val="accent1"/>
                </a:solidFill>
              </a:ln>
              <a:solidFill>
                <a:srgbClr val="FFFF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9335175"/>
              </p:ext>
            </p:extLst>
          </p:nvPr>
        </p:nvGraphicFramePr>
        <p:xfrm>
          <a:off x="457200" y="685802"/>
          <a:ext cx="8153400" cy="6027052"/>
        </p:xfrm>
        <a:graphic>
          <a:graphicData uri="http://schemas.openxmlformats.org/drawingml/2006/table">
            <a:tbl>
              <a:tblPr firstRow="1" firstCol="1" bandRow="1">
                <a:tableStyleId>{5C22544A-7EE6-4342-B048-85BDC9FD1C3A}</a:tableStyleId>
              </a:tblPr>
              <a:tblGrid>
                <a:gridCol w="1579985"/>
                <a:gridCol w="4058815"/>
                <a:gridCol w="1295400"/>
                <a:gridCol w="1219200"/>
              </a:tblGrid>
              <a:tr h="1296111">
                <a:tc rowSpan="2">
                  <a:txBody>
                    <a:bodyPr/>
                    <a:lstStyle/>
                    <a:p>
                      <a:pPr marL="0" marR="0">
                        <a:spcBef>
                          <a:spcPts val="0"/>
                        </a:spcBef>
                        <a:spcAft>
                          <a:spcPts val="0"/>
                        </a:spcAft>
                      </a:pPr>
                      <a:r>
                        <a:rPr lang="en-US" sz="2000" dirty="0" smtClean="0">
                          <a:effectLst/>
                          <a:latin typeface="+mn-lt"/>
                          <a:ea typeface="+mn-ea"/>
                        </a:rPr>
                        <a:t>Equipment</a:t>
                      </a:r>
                      <a:r>
                        <a:rPr lang="en-US" sz="2000" baseline="0" dirty="0" smtClean="0">
                          <a:effectLst/>
                          <a:latin typeface="+mn-lt"/>
                          <a:ea typeface="+mn-ea"/>
                        </a:rPr>
                        <a:t> / Task</a:t>
                      </a:r>
                      <a:endParaRPr lang="en-US" sz="2000" dirty="0">
                        <a:effectLst/>
                        <a:latin typeface="Times New Roman"/>
                        <a:ea typeface="Times New Roman"/>
                      </a:endParaRPr>
                    </a:p>
                  </a:txBody>
                  <a:tcPr marL="68580" marR="68580" marT="9525" marB="0" anchor="ctr">
                    <a:solidFill>
                      <a:srgbClr val="0070C0"/>
                    </a:solidFill>
                  </a:tcPr>
                </a:tc>
                <a:tc rowSpan="2">
                  <a:txBody>
                    <a:bodyPr/>
                    <a:lstStyle/>
                    <a:p>
                      <a:pPr marL="0" marR="0">
                        <a:spcBef>
                          <a:spcPts val="0"/>
                        </a:spcBef>
                        <a:spcAft>
                          <a:spcPts val="0"/>
                        </a:spcAft>
                      </a:pPr>
                      <a:r>
                        <a:rPr lang="en-US" sz="2000" dirty="0">
                          <a:solidFill>
                            <a:schemeClr val="bg1"/>
                          </a:solidFill>
                          <a:effectLst/>
                        </a:rPr>
                        <a:t>Engineering and Work Practice Control Methods</a:t>
                      </a:r>
                      <a:endParaRPr lang="en-US" sz="2000" dirty="0">
                        <a:solidFill>
                          <a:schemeClr val="bg1"/>
                        </a:solidFill>
                        <a:effectLst/>
                        <a:latin typeface="Times New Roman"/>
                        <a:ea typeface="Times New Roman"/>
                      </a:endParaRPr>
                    </a:p>
                  </a:txBody>
                  <a:tcPr marL="68580" marR="68580" marT="9525" marB="0" anchor="ctr">
                    <a:solidFill>
                      <a:srgbClr val="0070C0"/>
                    </a:solidFill>
                  </a:tcPr>
                </a:tc>
                <a:tc gridSpan="2">
                  <a:txBody>
                    <a:bodyPr/>
                    <a:lstStyle/>
                    <a:p>
                      <a:pPr marL="0" marR="0">
                        <a:spcBef>
                          <a:spcPts val="0"/>
                        </a:spcBef>
                        <a:spcAft>
                          <a:spcPts val="0"/>
                        </a:spcAft>
                      </a:pPr>
                      <a:r>
                        <a:rPr lang="en-US" sz="2000" dirty="0">
                          <a:solidFill>
                            <a:schemeClr val="bg1"/>
                          </a:solidFill>
                          <a:effectLst/>
                        </a:rPr>
                        <a:t>Required </a:t>
                      </a:r>
                      <a:r>
                        <a:rPr lang="en-US" sz="2000" dirty="0" smtClean="0">
                          <a:solidFill>
                            <a:schemeClr val="bg1"/>
                          </a:solidFill>
                          <a:effectLst/>
                        </a:rPr>
                        <a:t>Respiratory Protection</a:t>
                      </a:r>
                      <a:r>
                        <a:rPr lang="en-US" sz="2000" baseline="0" dirty="0" smtClean="0">
                          <a:solidFill>
                            <a:schemeClr val="bg1"/>
                          </a:solidFill>
                          <a:effectLst/>
                        </a:rPr>
                        <a:t> and </a:t>
                      </a:r>
                      <a:endParaRPr lang="en-US" sz="2000" dirty="0">
                        <a:solidFill>
                          <a:schemeClr val="bg1"/>
                        </a:solidFill>
                        <a:effectLst/>
                      </a:endParaRPr>
                    </a:p>
                    <a:p>
                      <a:pPr marL="0" marR="0">
                        <a:spcBef>
                          <a:spcPts val="0"/>
                        </a:spcBef>
                        <a:spcAft>
                          <a:spcPts val="0"/>
                        </a:spcAft>
                      </a:pPr>
                      <a:r>
                        <a:rPr lang="en-US" sz="2000" dirty="0" smtClean="0">
                          <a:solidFill>
                            <a:schemeClr val="bg1"/>
                          </a:solidFill>
                          <a:effectLst/>
                        </a:rPr>
                        <a:t>Minimum </a:t>
                      </a:r>
                      <a:r>
                        <a:rPr lang="en-US" sz="2000" baseline="0" dirty="0" smtClean="0">
                          <a:solidFill>
                            <a:schemeClr val="bg1"/>
                          </a:solidFill>
                          <a:effectLst/>
                        </a:rPr>
                        <a:t>APF</a:t>
                      </a:r>
                      <a:endParaRPr lang="en-US" sz="2000" dirty="0">
                        <a:solidFill>
                          <a:schemeClr val="bg1"/>
                        </a:solidFill>
                        <a:effectLst/>
                        <a:latin typeface="Times New Roman"/>
                        <a:ea typeface="Times New Roman"/>
                      </a:endParaRPr>
                    </a:p>
                  </a:txBody>
                  <a:tcPr marL="68580" marR="68580" marT="9525" marB="0">
                    <a:solidFill>
                      <a:srgbClr val="0070C0"/>
                    </a:solidFill>
                  </a:tcPr>
                </a:tc>
                <a:tc hMerge="1">
                  <a:txBody>
                    <a:bodyPr/>
                    <a:lstStyle/>
                    <a:p>
                      <a:endParaRPr lang="en-US"/>
                    </a:p>
                  </a:txBody>
                  <a:tcPr/>
                </a:tc>
              </a:tr>
              <a:tr h="686177">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2000" baseline="0" dirty="0">
                          <a:solidFill>
                            <a:schemeClr val="bg1"/>
                          </a:solidFill>
                          <a:effectLst/>
                        </a:rPr>
                        <a:t>≤ 4 </a:t>
                      </a:r>
                      <a:r>
                        <a:rPr lang="en-US" sz="2000" baseline="0" dirty="0" err="1" smtClean="0">
                          <a:solidFill>
                            <a:schemeClr val="bg1"/>
                          </a:solidFill>
                          <a:effectLst/>
                        </a:rPr>
                        <a:t>hr</a:t>
                      </a:r>
                      <a:r>
                        <a:rPr lang="en-US" sz="2000" baseline="0" dirty="0" smtClean="0">
                          <a:solidFill>
                            <a:schemeClr val="bg1"/>
                          </a:solidFill>
                          <a:effectLst/>
                        </a:rPr>
                        <a:t>/shift</a:t>
                      </a:r>
                      <a:endParaRPr lang="en-US" sz="2000" baseline="0" dirty="0">
                        <a:solidFill>
                          <a:schemeClr val="bg1"/>
                        </a:solidFill>
                        <a:effectLst/>
                        <a:latin typeface="Times New Roman"/>
                        <a:ea typeface="Times New Roman"/>
                      </a:endParaRPr>
                    </a:p>
                  </a:txBody>
                  <a:tcPr marL="68580" marR="68580" marT="9525" marB="0">
                    <a:solidFill>
                      <a:srgbClr val="0070C0"/>
                    </a:solidFill>
                  </a:tcPr>
                </a:tc>
                <a:tc>
                  <a:txBody>
                    <a:bodyPr/>
                    <a:lstStyle/>
                    <a:p>
                      <a:pPr marL="0" marR="0">
                        <a:spcBef>
                          <a:spcPts val="0"/>
                        </a:spcBef>
                        <a:spcAft>
                          <a:spcPts val="0"/>
                        </a:spcAft>
                      </a:pPr>
                      <a:r>
                        <a:rPr lang="en-US" sz="2000" dirty="0">
                          <a:solidFill>
                            <a:schemeClr val="bg1"/>
                          </a:solidFill>
                          <a:effectLst/>
                        </a:rPr>
                        <a:t>&gt; 4 </a:t>
                      </a:r>
                      <a:r>
                        <a:rPr lang="en-US" sz="2000" dirty="0" err="1" smtClean="0">
                          <a:solidFill>
                            <a:schemeClr val="bg1"/>
                          </a:solidFill>
                          <a:effectLst/>
                        </a:rPr>
                        <a:t>hr</a:t>
                      </a:r>
                      <a:r>
                        <a:rPr lang="en-US" sz="2000" dirty="0" smtClean="0">
                          <a:solidFill>
                            <a:schemeClr val="bg1"/>
                          </a:solidFill>
                          <a:effectLst/>
                        </a:rPr>
                        <a:t>/shift</a:t>
                      </a:r>
                      <a:endParaRPr lang="en-US" sz="2000" dirty="0">
                        <a:solidFill>
                          <a:schemeClr val="bg1"/>
                        </a:solidFill>
                        <a:effectLst/>
                        <a:latin typeface="Times New Roman"/>
                        <a:ea typeface="Times New Roman"/>
                      </a:endParaRPr>
                    </a:p>
                  </a:txBody>
                  <a:tcPr marL="68580" marR="68580" marT="9525" marB="0">
                    <a:solidFill>
                      <a:srgbClr val="0070C0"/>
                    </a:solidFill>
                  </a:tcPr>
                </a:tc>
              </a:tr>
              <a:tr h="4044764">
                <a:tc>
                  <a:txBody>
                    <a:bodyPr/>
                    <a:lstStyle/>
                    <a:p>
                      <a:pPr marL="0" marR="0">
                        <a:spcBef>
                          <a:spcPts val="0"/>
                        </a:spcBef>
                        <a:spcAft>
                          <a:spcPts val="0"/>
                        </a:spcAft>
                      </a:pPr>
                      <a:r>
                        <a:rPr lang="en-US" sz="2000" b="1" kern="1200" dirty="0" smtClean="0">
                          <a:solidFill>
                            <a:schemeClr val="lt1"/>
                          </a:solidFill>
                          <a:effectLst/>
                          <a:latin typeface="+mn-lt"/>
                          <a:ea typeface="+mn-ea"/>
                          <a:cs typeface="+mn-cs"/>
                        </a:rPr>
                        <a:t>Vehicle-mounted drilling rigs for rock and concrete</a:t>
                      </a:r>
                      <a:endParaRPr lang="en-US" sz="2000" dirty="0">
                        <a:effectLst/>
                        <a:latin typeface="Times New Roman"/>
                        <a:ea typeface="Times New Roman"/>
                      </a:endParaRPr>
                    </a:p>
                  </a:txBody>
                  <a:tcPr marL="68580" marR="68580" marT="9525" marB="0">
                    <a:solidFill>
                      <a:srgbClr val="0070C0"/>
                    </a:solidFill>
                  </a:tcPr>
                </a:tc>
                <a:tc>
                  <a:txBody>
                    <a:bodyPr/>
                    <a:lstStyle/>
                    <a:p>
                      <a:r>
                        <a:rPr lang="en-US" sz="2000" kern="1200" dirty="0" smtClean="0">
                          <a:solidFill>
                            <a:schemeClr val="dk1"/>
                          </a:solidFill>
                          <a:effectLst/>
                          <a:latin typeface="+mn-lt"/>
                          <a:ea typeface="+mn-ea"/>
                          <a:cs typeface="+mn-cs"/>
                        </a:rPr>
                        <a:t>Use dust collection system with close capture hood or shroud around drill bit with a low-flow water spray to wet the dust at the discharge point from the dust collector. </a:t>
                      </a:r>
                    </a:p>
                    <a:p>
                      <a:r>
                        <a:rPr lang="en-US" sz="2000" kern="1200" dirty="0" smtClean="0">
                          <a:solidFill>
                            <a:schemeClr val="dk1"/>
                          </a:solidFill>
                          <a:effectLst/>
                          <a:latin typeface="+mn-lt"/>
                          <a:ea typeface="+mn-ea"/>
                          <a:cs typeface="+mn-cs"/>
                        </a:rPr>
                        <a:t> </a:t>
                      </a:r>
                    </a:p>
                    <a:p>
                      <a:r>
                        <a:rPr lang="en-US" sz="2000" kern="1200" dirty="0" smtClean="0">
                          <a:solidFill>
                            <a:schemeClr val="dk1"/>
                          </a:solidFill>
                          <a:effectLst/>
                          <a:latin typeface="+mn-lt"/>
                          <a:ea typeface="+mn-ea"/>
                          <a:cs typeface="+mn-cs"/>
                        </a:rPr>
                        <a:t>OR </a:t>
                      </a:r>
                    </a:p>
                    <a:p>
                      <a:r>
                        <a:rPr lang="en-US" sz="2000" kern="1200" dirty="0" smtClean="0">
                          <a:solidFill>
                            <a:schemeClr val="dk1"/>
                          </a:solidFill>
                          <a:effectLst/>
                          <a:latin typeface="+mn-lt"/>
                          <a:ea typeface="+mn-ea"/>
                          <a:cs typeface="+mn-cs"/>
                        </a:rPr>
                        <a:t> </a:t>
                      </a:r>
                    </a:p>
                    <a:p>
                      <a:r>
                        <a:rPr lang="en-US" sz="2000" kern="1200" dirty="0" smtClean="0">
                          <a:solidFill>
                            <a:schemeClr val="dk1"/>
                          </a:solidFill>
                          <a:effectLst/>
                          <a:latin typeface="+mn-lt"/>
                          <a:ea typeface="+mn-ea"/>
                          <a:cs typeface="+mn-cs"/>
                        </a:rPr>
                        <a:t>Operate from within an enclosed cab and use water for dust suppression on drill bit.</a:t>
                      </a:r>
                      <a:endParaRPr lang="en-US" sz="2000" dirty="0">
                        <a:effectLst/>
                        <a:latin typeface="Trebuchet MS" panose="020B0603020202020204" pitchFamily="34" charset="0"/>
                        <a:ea typeface="Times New Roman"/>
                      </a:endParaRPr>
                    </a:p>
                  </a:txBody>
                  <a:tcPr marL="68580" marR="68580" marT="9525" marB="0">
                    <a:solidFill>
                      <a:srgbClr val="99CCFF"/>
                    </a:solidFill>
                  </a:tcPr>
                </a:tc>
                <a:tc>
                  <a:txBody>
                    <a:bodyPr/>
                    <a:lstStyle/>
                    <a:p>
                      <a:pPr marL="0" marR="0">
                        <a:spcBef>
                          <a:spcPts val="0"/>
                        </a:spcBef>
                        <a:spcAft>
                          <a:spcPts val="0"/>
                        </a:spcAft>
                      </a:pPr>
                      <a:r>
                        <a:rPr lang="en-US" sz="2000" dirty="0" smtClean="0">
                          <a:effectLst/>
                          <a:latin typeface="+mn-lt"/>
                        </a:rPr>
                        <a:t>None</a:t>
                      </a: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rPr>
                        <a:t>None</a:t>
                      </a:r>
                    </a:p>
                    <a:p>
                      <a:pPr marL="0" marR="0">
                        <a:spcBef>
                          <a:spcPts val="0"/>
                        </a:spcBef>
                        <a:spcAft>
                          <a:spcPts val="0"/>
                        </a:spcAft>
                      </a:pPr>
                      <a:endParaRPr lang="en-US" sz="2000" dirty="0" smtClean="0">
                        <a:effectLst/>
                        <a:latin typeface="+mn-lt"/>
                      </a:endParaRPr>
                    </a:p>
                  </a:txBody>
                  <a:tcPr marL="68580" marR="68580" marT="9525" marB="0">
                    <a:solidFill>
                      <a:srgbClr val="99C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rPr>
                        <a:t>None</a:t>
                      </a: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baseline="0" dirty="0" smtClean="0">
                        <a:effectLst/>
                        <a:latin typeface="+mn-lt"/>
                      </a:endParaRPr>
                    </a:p>
                    <a:p>
                      <a:pPr marL="0" marR="0">
                        <a:spcBef>
                          <a:spcPts val="0"/>
                        </a:spcBef>
                        <a:spcAft>
                          <a:spcPts val="0"/>
                        </a:spcAft>
                      </a:pPr>
                      <a:endParaRPr lang="en-US" sz="2000" baseline="0" dirty="0" smtClean="0">
                        <a:effectLst/>
                        <a:latin typeface="+mn-lt"/>
                      </a:endParaRPr>
                    </a:p>
                    <a:p>
                      <a:pPr marL="0" marR="0">
                        <a:spcBef>
                          <a:spcPts val="0"/>
                        </a:spcBef>
                        <a:spcAft>
                          <a:spcPts val="0"/>
                        </a:spcAft>
                      </a:pPr>
                      <a:endParaRPr lang="en-US" sz="2000" baseline="0" dirty="0" smtClean="0">
                        <a:effectLst/>
                        <a:latin typeface="+mn-lt"/>
                      </a:endParaRPr>
                    </a:p>
                    <a:p>
                      <a:pPr marL="0" marR="0">
                        <a:spcBef>
                          <a:spcPts val="0"/>
                        </a:spcBef>
                        <a:spcAft>
                          <a:spcPts val="0"/>
                        </a:spcAft>
                      </a:pPr>
                      <a:endParaRPr lang="en-US" sz="2000" baseline="0" dirty="0" smtClean="0">
                        <a:effectLst/>
                        <a:latin typeface="+mn-lt"/>
                      </a:endParaRPr>
                    </a:p>
                    <a:p>
                      <a:pPr marL="0" marR="0">
                        <a:spcBef>
                          <a:spcPts val="0"/>
                        </a:spcBef>
                        <a:spcAft>
                          <a:spcPts val="0"/>
                        </a:spcAft>
                      </a:pPr>
                      <a:endParaRPr lang="en-US" sz="2000" baseline="0"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rPr>
                        <a:t>None</a:t>
                      </a:r>
                    </a:p>
                    <a:p>
                      <a:pPr marL="0" marR="0">
                        <a:spcBef>
                          <a:spcPts val="0"/>
                        </a:spcBef>
                        <a:spcAft>
                          <a:spcPts val="0"/>
                        </a:spcAft>
                      </a:pPr>
                      <a:endParaRPr lang="en-US" sz="2000" baseline="0" dirty="0" smtClean="0">
                        <a:effectLst/>
                        <a:latin typeface="+mn-lt"/>
                      </a:endParaRPr>
                    </a:p>
                  </a:txBody>
                  <a:tcPr marL="68580" marR="68580" marT="9525" marB="0">
                    <a:solidFill>
                      <a:srgbClr val="99CCFF"/>
                    </a:solidFill>
                  </a:tcPr>
                </a:tc>
              </a:tr>
            </a:tbl>
          </a:graphicData>
        </a:graphic>
      </p:graphicFrame>
      <p:sp>
        <p:nvSpPr>
          <p:cNvPr id="5" name="Slide Number Placeholder 4"/>
          <p:cNvSpPr>
            <a:spLocks noGrp="1"/>
          </p:cNvSpPr>
          <p:nvPr>
            <p:ph type="sldNum" sz="quarter" idx="12"/>
          </p:nvPr>
        </p:nvSpPr>
        <p:spPr>
          <a:xfrm>
            <a:off x="3810000" y="6324602"/>
            <a:ext cx="1828800" cy="365125"/>
          </a:xfrm>
        </p:spPr>
        <p:txBody>
          <a:bodyPr/>
          <a:lstStyle/>
          <a:p>
            <a:fld id="{4AF685D9-CCD3-4114-A06A-21DD342E2317}" type="slidenum">
              <a:rPr lang="en-US" smtClean="0">
                <a:solidFill>
                  <a:prstClr val="black">
                    <a:lumMod val="50000"/>
                    <a:lumOff val="50000"/>
                  </a:prstClr>
                </a:solidFill>
              </a:rPr>
              <a:pPr/>
              <a:t>63</a:t>
            </a:fld>
            <a:endParaRPr lang="en-US" dirty="0">
              <a:solidFill>
                <a:prstClr val="black">
                  <a:lumMod val="50000"/>
                  <a:lumOff val="50000"/>
                </a:prstClr>
              </a:solidFill>
            </a:endParaRPr>
          </a:p>
        </p:txBody>
      </p:sp>
    </p:spTree>
    <p:extLst>
      <p:ext uri="{BB962C8B-B14F-4D97-AF65-F5344CB8AC3E}">
        <p14:creationId xmlns:p14="http://schemas.microsoft.com/office/powerpoint/2010/main" val="1310649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1"/>
            <a:ext cx="8229600" cy="685801"/>
          </a:xfrm>
        </p:spPr>
        <p:txBody>
          <a:bodyPr/>
          <a:lstStyle/>
          <a:p>
            <a:pPr eaLnBrk="1" hangingPunct="1"/>
            <a:r>
              <a:rPr lang="en-US" altLang="en-US" sz="3600" dirty="0" smtClean="0">
                <a:ln>
                  <a:solidFill>
                    <a:schemeClr val="accent1"/>
                  </a:solidFill>
                </a:ln>
                <a:solidFill>
                  <a:srgbClr val="FFFF00"/>
                </a:solidFill>
              </a:rPr>
              <a:t>Example of Table 1 Entry</a:t>
            </a:r>
            <a:endParaRPr lang="en-US" altLang="en-US" sz="4000" dirty="0" smtClean="0">
              <a:ln>
                <a:solidFill>
                  <a:schemeClr val="accent1"/>
                </a:solidFill>
              </a:ln>
              <a:solidFill>
                <a:srgbClr val="FFFF00"/>
              </a:solidFill>
            </a:endParaRPr>
          </a:p>
        </p:txBody>
      </p:sp>
      <p:sp>
        <p:nvSpPr>
          <p:cNvPr id="5" name="Slide Number Placeholder 4"/>
          <p:cNvSpPr>
            <a:spLocks noGrp="1"/>
          </p:cNvSpPr>
          <p:nvPr>
            <p:ph type="sldNum" sz="quarter" idx="12"/>
          </p:nvPr>
        </p:nvSpPr>
        <p:spPr>
          <a:xfrm>
            <a:off x="3810000" y="6324602"/>
            <a:ext cx="1828800" cy="365125"/>
          </a:xfrm>
        </p:spPr>
        <p:txBody>
          <a:bodyPr/>
          <a:lstStyle/>
          <a:p>
            <a:fld id="{4AF685D9-CCD3-4114-A06A-21DD342E2317}" type="slidenum">
              <a:rPr lang="en-US" smtClean="0">
                <a:solidFill>
                  <a:prstClr val="black">
                    <a:lumMod val="50000"/>
                    <a:lumOff val="50000"/>
                  </a:prstClr>
                </a:solidFill>
              </a:rPr>
              <a:pPr/>
              <a:t>64</a:t>
            </a:fld>
            <a:endParaRPr lang="en-US" dirty="0">
              <a:solidFill>
                <a:prstClr val="black">
                  <a:lumMod val="50000"/>
                  <a:lumOff val="50000"/>
                </a:prstClr>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3677" y="574676"/>
            <a:ext cx="8756650" cy="570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077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186" name="Group 154"/>
          <p:cNvGraphicFramePr>
            <a:graphicFrameLocks noGrp="1"/>
          </p:cNvGraphicFramePr>
          <p:nvPr>
            <p:extLst>
              <p:ext uri="{D42A27DB-BD31-4B8C-83A1-F6EECF244321}">
                <p14:modId xmlns:p14="http://schemas.microsoft.com/office/powerpoint/2010/main" val="2793098811"/>
              </p:ext>
            </p:extLst>
          </p:nvPr>
        </p:nvGraphicFramePr>
        <p:xfrm>
          <a:off x="292335" y="246178"/>
          <a:ext cx="8745686" cy="6154621"/>
        </p:xfrm>
        <a:graphic>
          <a:graphicData uri="http://schemas.openxmlformats.org/drawingml/2006/table">
            <a:tbl>
              <a:tblPr/>
              <a:tblGrid>
                <a:gridCol w="1911414"/>
                <a:gridCol w="1433201"/>
                <a:gridCol w="1296774"/>
                <a:gridCol w="1028228"/>
                <a:gridCol w="1618455"/>
                <a:gridCol w="1457614"/>
              </a:tblGrid>
              <a:tr h="520496">
                <a:tc gridSpan="6">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500" b="1" i="0" u="none" strike="noStrike" cap="none" normalizeH="0" baseline="0" dirty="0" smtClean="0">
                          <a:ln>
                            <a:noFill/>
                          </a:ln>
                          <a:solidFill>
                            <a:srgbClr val="0000FF"/>
                          </a:solidFill>
                          <a:effectLst/>
                          <a:latin typeface="Arial" charset="0"/>
                        </a:rPr>
                        <a:t>TABLE 1 – ASSIGNED PROTECTION FACTORS</a:t>
                      </a:r>
                      <a:r>
                        <a:rPr kumimoji="0" lang="en-US" altLang="en-US" sz="2500" b="1" i="0" u="none" strike="noStrike" cap="none" normalizeH="0" baseline="30000" dirty="0" smtClean="0">
                          <a:ln>
                            <a:noFill/>
                          </a:ln>
                          <a:solidFill>
                            <a:srgbClr val="0000FF"/>
                          </a:solidFill>
                          <a:effectLst/>
                          <a:latin typeface="Arial" charset="0"/>
                        </a:rPr>
                        <a:t>5</a:t>
                      </a:r>
                    </a:p>
                  </a:txBody>
                  <a:tcPr marL="83127" marR="83127" marT="46781" marB="4678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932">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700" b="1" i="0" u="none" strike="noStrike" cap="none" normalizeH="0" baseline="0" smtClean="0">
                          <a:ln>
                            <a:noFill/>
                          </a:ln>
                          <a:solidFill>
                            <a:schemeClr val="tx1"/>
                          </a:solidFill>
                          <a:effectLst/>
                          <a:latin typeface="Arial" charset="0"/>
                        </a:rPr>
                        <a:t>Respirator Type</a:t>
                      </a:r>
                      <a:r>
                        <a:rPr kumimoji="0" lang="en-US" altLang="en-US" sz="1700" b="1" i="0" u="none" strike="noStrike" cap="none" normalizeH="0" baseline="30000" smtClean="0">
                          <a:ln>
                            <a:noFill/>
                          </a:ln>
                          <a:solidFill>
                            <a:schemeClr val="tx1"/>
                          </a:solidFill>
                          <a:effectLst/>
                          <a:latin typeface="Arial" charset="0"/>
                        </a:rPr>
                        <a:t>1, 2</a:t>
                      </a:r>
                    </a:p>
                  </a:txBody>
                  <a:tcPr marL="83127" marR="83127" marT="46781" marB="467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700" b="1" i="0" u="none" strike="noStrike" cap="none" normalizeH="0" baseline="0" smtClean="0">
                          <a:ln>
                            <a:noFill/>
                          </a:ln>
                          <a:solidFill>
                            <a:schemeClr val="tx1"/>
                          </a:solidFill>
                          <a:effectLst/>
                          <a:latin typeface="Arial" charset="0"/>
                        </a:rPr>
                        <a:t>Quarter Mask</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700" b="1" i="0" u="none" strike="noStrike" cap="none" normalizeH="0" baseline="0" dirty="0" smtClean="0">
                          <a:ln>
                            <a:noFill/>
                          </a:ln>
                          <a:solidFill>
                            <a:schemeClr val="tx1"/>
                          </a:solidFill>
                          <a:effectLst/>
                          <a:latin typeface="Arial" charset="0"/>
                        </a:rPr>
                        <a:t>Half Mask</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700" b="1" i="0" u="none" strike="noStrike" cap="none" normalizeH="0" baseline="0" smtClean="0">
                          <a:ln>
                            <a:noFill/>
                          </a:ln>
                          <a:solidFill>
                            <a:schemeClr val="tx1"/>
                          </a:solidFill>
                          <a:effectLst/>
                          <a:latin typeface="Arial" charset="0"/>
                        </a:rPr>
                        <a:t>Full Face</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700" b="1" i="0" u="none" strike="noStrike" cap="none" normalizeH="0" baseline="0" smtClean="0">
                          <a:ln>
                            <a:noFill/>
                          </a:ln>
                          <a:solidFill>
                            <a:schemeClr val="tx1"/>
                          </a:solidFill>
                          <a:effectLst/>
                          <a:latin typeface="Arial" charset="0"/>
                        </a:rPr>
                        <a:t>Helmet/Hood</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700" b="1" i="0" u="none" strike="noStrike" cap="none" normalizeH="0" baseline="0" smtClean="0">
                          <a:ln>
                            <a:noFill/>
                          </a:ln>
                          <a:solidFill>
                            <a:schemeClr val="tx1"/>
                          </a:solidFill>
                          <a:effectLst/>
                          <a:latin typeface="Arial" charset="0"/>
                        </a:rPr>
                        <a:t>Loose-Fitting</a:t>
                      </a:r>
                    </a:p>
                  </a:txBody>
                  <a:tcPr marL="83127" marR="83127" marT="46781" marB="467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76268">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Air Purifying</a:t>
                      </a:r>
                    </a:p>
                  </a:txBody>
                  <a:tcPr marL="83127" marR="83127" marT="46781" marB="467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5</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30000" smtClean="0">
                          <a:ln>
                            <a:noFill/>
                          </a:ln>
                          <a:solidFill>
                            <a:schemeClr val="tx1"/>
                          </a:solidFill>
                          <a:effectLst/>
                          <a:latin typeface="Arial" charset="0"/>
                        </a:rPr>
                        <a:t>3</a:t>
                      </a:r>
                      <a:r>
                        <a:rPr kumimoji="0" lang="en-US" altLang="en-US" sz="1600" b="0" i="0" u="none" strike="noStrike" cap="none" normalizeH="0" baseline="0" smtClean="0">
                          <a:ln>
                            <a:noFill/>
                          </a:ln>
                          <a:solidFill>
                            <a:schemeClr val="tx1"/>
                          </a:solidFill>
                          <a:effectLst/>
                          <a:latin typeface="Arial" charset="0"/>
                        </a:rPr>
                        <a:t>10</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50</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a:t>
                      </a:r>
                    </a:p>
                  </a:txBody>
                  <a:tcPr marL="83127" marR="83127" marT="46781" marB="467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502">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PAPR</a:t>
                      </a:r>
                    </a:p>
                  </a:txBody>
                  <a:tcPr marL="83127" marR="83127" marT="46781" marB="467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50</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1,000</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30000" smtClean="0">
                          <a:ln>
                            <a:noFill/>
                          </a:ln>
                          <a:solidFill>
                            <a:schemeClr val="tx1"/>
                          </a:solidFill>
                          <a:effectLst/>
                          <a:latin typeface="Arial" charset="0"/>
                        </a:rPr>
                        <a:t>4</a:t>
                      </a:r>
                      <a:r>
                        <a:rPr kumimoji="0" lang="en-US" altLang="en-US" sz="1600" b="0" i="0" u="none" strike="noStrike" cap="none" normalizeH="0" baseline="0" smtClean="0">
                          <a:ln>
                            <a:noFill/>
                          </a:ln>
                          <a:solidFill>
                            <a:schemeClr val="tx1"/>
                          </a:solidFill>
                          <a:effectLst/>
                          <a:latin typeface="Arial" charset="0"/>
                        </a:rPr>
                        <a:t>25/1,000</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25</a:t>
                      </a:r>
                    </a:p>
                  </a:txBody>
                  <a:tcPr marL="83127" marR="83127" marT="46781" marB="467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5177">
                <a:tc>
                  <a:txBody>
                    <a:bodyPr/>
                    <a:lstStyle>
                      <a:lvl1pPr marL="171450" indent="-171450">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171450" marR="0" lvl="0" indent="-17145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SAR</a:t>
                      </a:r>
                    </a:p>
                    <a:p>
                      <a:pPr marL="171450" marR="0" lvl="0" indent="-17145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pPr>
                      <a:r>
                        <a:rPr kumimoji="0" lang="en-US" altLang="en-US" sz="1600" b="0" i="0" u="none" strike="noStrike" cap="none" normalizeH="0" baseline="0" smtClean="0">
                          <a:ln>
                            <a:noFill/>
                          </a:ln>
                          <a:solidFill>
                            <a:schemeClr val="tx1"/>
                          </a:solidFill>
                          <a:effectLst/>
                          <a:latin typeface="Arial" charset="0"/>
                        </a:rPr>
                        <a:t>Demand</a:t>
                      </a:r>
                    </a:p>
                    <a:p>
                      <a:pPr marL="171450" marR="0" lvl="0" indent="-17145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pPr>
                      <a:r>
                        <a:rPr kumimoji="0" lang="en-US" altLang="en-US" sz="1600" b="0" i="0" u="none" strike="noStrike" cap="none" normalizeH="0" baseline="0" smtClean="0">
                          <a:ln>
                            <a:noFill/>
                          </a:ln>
                          <a:solidFill>
                            <a:schemeClr val="tx1"/>
                          </a:solidFill>
                          <a:effectLst/>
                          <a:latin typeface="Arial" charset="0"/>
                        </a:rPr>
                        <a:t>Continuous Flow</a:t>
                      </a:r>
                    </a:p>
                    <a:p>
                      <a:pPr marL="171450" marR="0" lvl="0" indent="-17145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pPr>
                      <a:r>
                        <a:rPr kumimoji="0" lang="en-US" altLang="en-US" sz="1600" b="0" i="0" u="none" strike="noStrike" cap="none" normalizeH="0" baseline="0" smtClean="0">
                          <a:ln>
                            <a:noFill/>
                          </a:ln>
                          <a:solidFill>
                            <a:schemeClr val="tx1"/>
                          </a:solidFill>
                          <a:effectLst/>
                          <a:latin typeface="Arial" charset="0"/>
                        </a:rPr>
                        <a:t>Pressure Demand/</a:t>
                      </a:r>
                      <a:br>
                        <a:rPr kumimoji="0" lang="en-US" altLang="en-US" sz="1600" b="0" i="0" u="none" strike="noStrike" cap="none" normalizeH="0" baseline="0" smtClean="0">
                          <a:ln>
                            <a:noFill/>
                          </a:ln>
                          <a:solidFill>
                            <a:schemeClr val="tx1"/>
                          </a:solidFill>
                          <a:effectLst/>
                          <a:latin typeface="Arial" charset="0"/>
                        </a:rPr>
                      </a:br>
                      <a:r>
                        <a:rPr kumimoji="0" lang="en-US" altLang="en-US" sz="1600" b="0" i="0" u="none" strike="noStrike" cap="none" normalizeH="0" baseline="0" smtClean="0">
                          <a:ln>
                            <a:noFill/>
                          </a:ln>
                          <a:solidFill>
                            <a:schemeClr val="tx1"/>
                          </a:solidFill>
                          <a:effectLst/>
                          <a:latin typeface="Arial" charset="0"/>
                        </a:rPr>
                        <a:t> other (+) pressure</a:t>
                      </a:r>
                    </a:p>
                  </a:txBody>
                  <a:tcPr marL="83127" marR="83127" marT="46781" marB="467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
                      </a:r>
                      <a:br>
                        <a:rPr kumimoji="0" lang="en-US" altLang="en-US" sz="1600" b="0" i="0" u="none" strike="noStrike" cap="none" normalizeH="0" baseline="0" smtClean="0">
                          <a:ln>
                            <a:noFill/>
                          </a:ln>
                          <a:solidFill>
                            <a:schemeClr val="tx1"/>
                          </a:solidFill>
                          <a:effectLst/>
                          <a:latin typeface="Arial" charset="0"/>
                        </a:rPr>
                      </a:br>
                      <a:r>
                        <a:rPr kumimoji="0" lang="en-US" altLang="en-US" sz="1600" b="0" i="0" u="none" strike="noStrike" cap="none" normalizeH="0" baseline="0" smtClean="0">
                          <a:ln>
                            <a:noFill/>
                          </a:ln>
                          <a:solidFill>
                            <a:schemeClr val="tx1"/>
                          </a:solidFill>
                          <a:effectLst/>
                          <a:latin typeface="Arial" charset="0"/>
                        </a:rPr>
                        <a:t>--------------------</a:t>
                      </a: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a:t>
                      </a: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altLang="en-US" sz="16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10</a:t>
                      </a: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50</a:t>
                      </a: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50</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altLang="en-US" sz="16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50</a:t>
                      </a: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1,000</a:t>
                      </a: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1,000</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altLang="en-US" sz="16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a:t>
                      </a: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30000" smtClean="0">
                          <a:ln>
                            <a:noFill/>
                          </a:ln>
                          <a:solidFill>
                            <a:schemeClr val="tx1"/>
                          </a:solidFill>
                          <a:effectLst/>
                          <a:latin typeface="Arial" charset="0"/>
                        </a:rPr>
                        <a:t>4</a:t>
                      </a:r>
                      <a:r>
                        <a:rPr kumimoji="0" lang="en-US" altLang="en-US" sz="1600" b="0" i="0" u="none" strike="noStrike" cap="none" normalizeH="0" baseline="0" smtClean="0">
                          <a:ln>
                            <a:noFill/>
                          </a:ln>
                          <a:solidFill>
                            <a:schemeClr val="tx1"/>
                          </a:solidFill>
                          <a:effectLst/>
                          <a:latin typeface="Arial" charset="0"/>
                        </a:rPr>
                        <a:t>25/1,000</a:t>
                      </a: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altLang="en-US" sz="16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a:t>
                      </a: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25</a:t>
                      </a: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a:t>
                      </a:r>
                    </a:p>
                  </a:txBody>
                  <a:tcPr marL="83127" marR="83127" marT="46781" marB="467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4246">
                <a:tc>
                  <a:txBody>
                    <a:bodyPr/>
                    <a:lstStyle>
                      <a:lvl1pPr marL="171450" indent="-171450">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171450" marR="0" lvl="0" indent="-17145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SCBA</a:t>
                      </a:r>
                    </a:p>
                    <a:p>
                      <a:pPr marL="171450" marR="0" lvl="0" indent="-17145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pPr>
                      <a:r>
                        <a:rPr kumimoji="0" lang="en-US" altLang="en-US" sz="1600" b="0" i="0" u="none" strike="noStrike" cap="none" normalizeH="0" baseline="0" dirty="0" smtClean="0">
                          <a:ln>
                            <a:noFill/>
                          </a:ln>
                          <a:solidFill>
                            <a:schemeClr val="tx1"/>
                          </a:solidFill>
                          <a:effectLst/>
                          <a:latin typeface="Arial" charset="0"/>
                        </a:rPr>
                        <a:t>Demand</a:t>
                      </a:r>
                    </a:p>
                    <a:p>
                      <a:pPr marL="171450" marR="0" lvl="0" indent="-17145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pPr>
                      <a:r>
                        <a:rPr kumimoji="0" lang="en-US" altLang="en-US" sz="1600" b="0" i="0" u="none" strike="noStrike" cap="none" normalizeH="0" baseline="0" dirty="0" smtClean="0">
                          <a:ln>
                            <a:noFill/>
                          </a:ln>
                          <a:solidFill>
                            <a:schemeClr val="tx1"/>
                          </a:solidFill>
                          <a:effectLst/>
                          <a:latin typeface="Arial" charset="0"/>
                        </a:rPr>
                        <a:t>Pressure Demand/</a:t>
                      </a:r>
                      <a:br>
                        <a:rPr kumimoji="0" lang="en-US" altLang="en-US" sz="1600" b="0" i="0" u="none" strike="noStrike" cap="none" normalizeH="0" baseline="0" dirty="0" smtClean="0">
                          <a:ln>
                            <a:noFill/>
                          </a:ln>
                          <a:solidFill>
                            <a:schemeClr val="tx1"/>
                          </a:solidFill>
                          <a:effectLst/>
                          <a:latin typeface="Arial" charset="0"/>
                        </a:rPr>
                      </a:br>
                      <a:r>
                        <a:rPr kumimoji="0" lang="en-US" altLang="en-US" sz="1600" b="0" i="0" u="none" strike="noStrike" cap="none" normalizeH="0" baseline="0" dirty="0" smtClean="0">
                          <a:ln>
                            <a:noFill/>
                          </a:ln>
                          <a:solidFill>
                            <a:schemeClr val="tx1"/>
                          </a:solidFill>
                          <a:effectLst/>
                          <a:latin typeface="Arial" charset="0"/>
                        </a:rPr>
                        <a:t>other (+) pressure</a:t>
                      </a:r>
                    </a:p>
                  </a:txBody>
                  <a:tcPr marL="83127" marR="83127" marT="46781" marB="467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altLang="en-US" sz="16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a:t>
                      </a: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altLang="en-US" sz="16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10</a:t>
                      </a: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altLang="en-US" sz="16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50</a:t>
                      </a: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10,000</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altLang="en-US" sz="16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50</a:t>
                      </a: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smtClean="0">
                          <a:ln>
                            <a:noFill/>
                          </a:ln>
                          <a:solidFill>
                            <a:schemeClr val="tx1"/>
                          </a:solidFill>
                          <a:effectLst/>
                          <a:latin typeface="Arial" charset="0"/>
                        </a:rPr>
                        <a:t>10,000</a:t>
                      </a:r>
                    </a:p>
                  </a:txBody>
                  <a:tcPr marL="83127" marR="83127" marT="46781" marB="467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2000">
                          <a:solidFill>
                            <a:schemeClr val="tx1"/>
                          </a:solidFill>
                          <a:latin typeface="Arial" charset="0"/>
                        </a:defRPr>
                      </a:lvl1pPr>
                      <a:lvl2pPr>
                        <a:spcBef>
                          <a:spcPct val="20000"/>
                        </a:spcBef>
                        <a:buClr>
                          <a:schemeClr val="tx1"/>
                        </a:buClr>
                        <a:buFont typeface="Wingdings" pitchFamily="2" charset="2"/>
                        <a:defRPr sz="2100">
                          <a:solidFill>
                            <a:schemeClr val="tx1"/>
                          </a:solidFill>
                          <a:latin typeface="Arial" charset="0"/>
                        </a:defRPr>
                      </a:lvl2pPr>
                      <a:lvl3pPr>
                        <a:spcBef>
                          <a:spcPct val="20000"/>
                        </a:spcBef>
                        <a:buClr>
                          <a:schemeClr val="tx1"/>
                        </a:buClr>
                        <a:buFont typeface="Wingdings" pitchFamily="2" charset="2"/>
                        <a:defRPr sz="2100">
                          <a:solidFill>
                            <a:schemeClr val="tx1"/>
                          </a:solidFill>
                          <a:latin typeface="Arial" charset="0"/>
                        </a:defRPr>
                      </a:lvl3pPr>
                      <a:lvl4pPr>
                        <a:spcBef>
                          <a:spcPct val="20000"/>
                        </a:spcBef>
                        <a:buClr>
                          <a:schemeClr val="tx1"/>
                        </a:buClr>
                        <a:defRPr>
                          <a:solidFill>
                            <a:schemeClr val="tx1"/>
                          </a:solidFill>
                          <a:latin typeface="Arial" charset="0"/>
                        </a:defRPr>
                      </a:lvl4pPr>
                      <a:lvl5pPr>
                        <a:spcBef>
                          <a:spcPct val="20000"/>
                        </a:spcBef>
                        <a:buClr>
                          <a:schemeClr val="tx1"/>
                        </a:buClr>
                        <a:defRPr>
                          <a:solidFill>
                            <a:schemeClr val="tx1"/>
                          </a:solidFill>
                          <a:latin typeface="Arial" charset="0"/>
                        </a:defRPr>
                      </a:lvl5pPr>
                      <a:lvl6pPr eaLnBrk="0" fontAlgn="base" hangingPunct="0">
                        <a:spcBef>
                          <a:spcPct val="20000"/>
                        </a:spcBef>
                        <a:spcAft>
                          <a:spcPct val="0"/>
                        </a:spcAft>
                        <a:buClr>
                          <a:schemeClr val="tx1"/>
                        </a:buClr>
                        <a:defRPr>
                          <a:solidFill>
                            <a:schemeClr val="tx1"/>
                          </a:solidFill>
                          <a:latin typeface="Arial" charset="0"/>
                        </a:defRPr>
                      </a:lvl6pPr>
                      <a:lvl7pPr eaLnBrk="0" fontAlgn="base" hangingPunct="0">
                        <a:spcBef>
                          <a:spcPct val="20000"/>
                        </a:spcBef>
                        <a:spcAft>
                          <a:spcPct val="0"/>
                        </a:spcAft>
                        <a:buClr>
                          <a:schemeClr val="tx1"/>
                        </a:buClr>
                        <a:defRPr>
                          <a:solidFill>
                            <a:schemeClr val="tx1"/>
                          </a:solidFill>
                          <a:latin typeface="Arial" charset="0"/>
                        </a:defRPr>
                      </a:lvl7pPr>
                      <a:lvl8pPr eaLnBrk="0" fontAlgn="base" hangingPunct="0">
                        <a:spcBef>
                          <a:spcPct val="20000"/>
                        </a:spcBef>
                        <a:spcAft>
                          <a:spcPct val="0"/>
                        </a:spcAft>
                        <a:buClr>
                          <a:schemeClr val="tx1"/>
                        </a:buClr>
                        <a:defRPr>
                          <a:solidFill>
                            <a:schemeClr val="tx1"/>
                          </a:solidFill>
                          <a:latin typeface="Arial" charset="0"/>
                        </a:defRPr>
                      </a:lvl8pPr>
                      <a:lvl9pPr eaLnBrk="0" fontAlgn="base" hangingPunct="0">
                        <a:spcBef>
                          <a:spcPct val="20000"/>
                        </a:spcBef>
                        <a:spcAft>
                          <a:spcPct val="0"/>
                        </a:spcAft>
                        <a:buClr>
                          <a:schemeClr val="tx1"/>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altLang="en-US" sz="16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a:t>
                      </a:r>
                    </a:p>
                  </a:txBody>
                  <a:tcPr marL="83127" marR="83127" marT="46781" marB="467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2189" name="Oval 157"/>
          <p:cNvSpPr>
            <a:spLocks noChangeArrowheads="1"/>
          </p:cNvSpPr>
          <p:nvPr/>
        </p:nvSpPr>
        <p:spPr bwMode="auto">
          <a:xfrm>
            <a:off x="277095" y="544157"/>
            <a:ext cx="8659091" cy="1559375"/>
          </a:xfrm>
          <a:prstGeom prst="ellipse">
            <a:avLst/>
          </a:prstGeom>
          <a:noFill/>
          <a:ln w="19050">
            <a:solidFill>
              <a:srgbClr val="FF3300"/>
            </a:solidFill>
            <a:round/>
            <a:headEnd type="none" w="sm" len="sm"/>
            <a:tailEnd type="none" w="sm" len="sm"/>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smtClean="0">
              <a:solidFill>
                <a:srgbClr val="FFFFFF"/>
              </a:solidFill>
            </a:endParaRPr>
          </a:p>
        </p:txBody>
      </p:sp>
    </p:spTree>
    <p:extLst>
      <p:ext uri="{BB962C8B-B14F-4D97-AF65-F5344CB8AC3E}">
        <p14:creationId xmlns:p14="http://schemas.microsoft.com/office/powerpoint/2010/main" val="16363792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2189"/>
                                        </p:tgtEl>
                                        <p:attrNameLst>
                                          <p:attrName>style.visibility</p:attrName>
                                        </p:attrNameLst>
                                      </p:cBhvr>
                                      <p:to>
                                        <p:strVal val="visible"/>
                                      </p:to>
                                    </p:set>
                                    <p:animEffect transition="in" filter="checkerboard(across)">
                                      <p:cBhvr>
                                        <p:cTn id="7" dur="500"/>
                                        <p:tgtEl>
                                          <p:spTgt spid="172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8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lgn="ctr">
              <a:spcBef>
                <a:spcPct val="20000"/>
              </a:spcBef>
            </a:pPr>
            <a:r>
              <a:rPr lang="en-US" sz="2800" dirty="0" smtClean="0">
                <a:solidFill>
                  <a:srgbClr val="0000FF"/>
                </a:solidFill>
                <a:latin typeface="+mn-lt"/>
              </a:rPr>
              <a:t>NOTES TO </a:t>
            </a:r>
            <a:r>
              <a:rPr lang="en-US" altLang="en-US" sz="2800" kern="1200" dirty="0" smtClean="0">
                <a:solidFill>
                  <a:srgbClr val="0000FF"/>
                </a:solidFill>
                <a:latin typeface="+mn-lt"/>
                <a:ea typeface="+mn-ea"/>
                <a:cs typeface="+mn-cs"/>
              </a:rPr>
              <a:t>TABLE </a:t>
            </a:r>
            <a:r>
              <a:rPr lang="en-US" altLang="en-US" sz="2800" kern="1200" dirty="0">
                <a:solidFill>
                  <a:srgbClr val="0000FF"/>
                </a:solidFill>
                <a:latin typeface="+mn-lt"/>
                <a:ea typeface="+mn-ea"/>
                <a:cs typeface="+mn-cs"/>
              </a:rPr>
              <a:t>1 – </a:t>
            </a:r>
            <a:r>
              <a:rPr lang="en-US" altLang="en-US" sz="2800" kern="1200" dirty="0" smtClean="0">
                <a:solidFill>
                  <a:srgbClr val="0000FF"/>
                </a:solidFill>
                <a:latin typeface="+mn-lt"/>
                <a:ea typeface="+mn-ea"/>
                <a:cs typeface="+mn-cs"/>
              </a:rPr>
              <a:t/>
            </a:r>
            <a:br>
              <a:rPr lang="en-US" altLang="en-US" sz="2800" kern="1200" dirty="0" smtClean="0">
                <a:solidFill>
                  <a:srgbClr val="0000FF"/>
                </a:solidFill>
                <a:latin typeface="+mn-lt"/>
                <a:ea typeface="+mn-ea"/>
                <a:cs typeface="+mn-cs"/>
              </a:rPr>
            </a:br>
            <a:r>
              <a:rPr lang="en-US" altLang="en-US" sz="2800" kern="1200" dirty="0" smtClean="0">
                <a:solidFill>
                  <a:srgbClr val="0000FF"/>
                </a:solidFill>
                <a:latin typeface="+mn-lt"/>
                <a:ea typeface="+mn-ea"/>
                <a:cs typeface="+mn-cs"/>
              </a:rPr>
              <a:t>ASSIGNED </a:t>
            </a:r>
            <a:r>
              <a:rPr lang="en-US" altLang="en-US" sz="2800" kern="1200" dirty="0">
                <a:solidFill>
                  <a:srgbClr val="0000FF"/>
                </a:solidFill>
                <a:latin typeface="+mn-lt"/>
                <a:ea typeface="+mn-ea"/>
                <a:cs typeface="+mn-cs"/>
              </a:rPr>
              <a:t>PROTECTION </a:t>
            </a:r>
            <a:r>
              <a:rPr lang="en-US" altLang="en-US" sz="2800" kern="1200" dirty="0" smtClean="0">
                <a:solidFill>
                  <a:srgbClr val="0000FF"/>
                </a:solidFill>
                <a:latin typeface="+mn-lt"/>
                <a:ea typeface="+mn-ea"/>
                <a:cs typeface="+mn-cs"/>
              </a:rPr>
              <a:t>FACTORS</a:t>
            </a:r>
            <a:r>
              <a:rPr lang="en-US" altLang="en-US" sz="2800" kern="1200" baseline="30000" dirty="0" smtClean="0">
                <a:solidFill>
                  <a:srgbClr val="0000FF"/>
                </a:solidFill>
                <a:latin typeface="+mn-lt"/>
                <a:ea typeface="+mn-ea"/>
                <a:cs typeface="+mn-cs"/>
              </a:rPr>
              <a:t>5</a:t>
            </a:r>
            <a:endParaRPr lang="en-US" sz="2800" dirty="0">
              <a:solidFill>
                <a:srgbClr val="0000FF"/>
              </a:solidFill>
              <a:latin typeface="+mn-lt"/>
            </a:endParaRPr>
          </a:p>
        </p:txBody>
      </p:sp>
      <p:sp>
        <p:nvSpPr>
          <p:cNvPr id="5" name="Text Box 135"/>
          <p:cNvSpPr txBox="1">
            <a:spLocks noGrp="1" noChangeArrowheads="1"/>
          </p:cNvSpPr>
          <p:nvPr>
            <p:ph idx="1"/>
          </p:nvPr>
        </p:nvSpPr>
        <p:spPr bwMode="auto">
          <a:xfrm>
            <a:off x="685518" y="1559375"/>
            <a:ext cx="7772977" cy="48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aseline="30000" dirty="0" smtClean="0">
                <a:solidFill>
                  <a:srgbClr val="000000"/>
                </a:solidFill>
              </a:rPr>
              <a:t>1</a:t>
            </a:r>
            <a:r>
              <a:rPr lang="en-US" altLang="en-US" sz="2000" dirty="0" smtClean="0">
                <a:solidFill>
                  <a:srgbClr val="000000"/>
                </a:solidFill>
              </a:rPr>
              <a:t>May use respirators assigned for higher concentrations in lower concentrations or when required use is independent of concentration.</a:t>
            </a:r>
          </a:p>
          <a:p>
            <a:pPr eaLnBrk="0" hangingPunct="0">
              <a:spcBef>
                <a:spcPct val="50000"/>
              </a:spcBef>
            </a:pPr>
            <a:r>
              <a:rPr lang="en-US" altLang="en-US" sz="2000" baseline="30000" dirty="0" smtClean="0">
                <a:solidFill>
                  <a:srgbClr val="000000"/>
                </a:solidFill>
              </a:rPr>
              <a:t>2</a:t>
            </a:r>
            <a:r>
              <a:rPr lang="en-US" altLang="en-US" sz="2000" dirty="0" smtClean="0">
                <a:solidFill>
                  <a:srgbClr val="000000"/>
                </a:solidFill>
              </a:rPr>
              <a:t>These APF’s are only effective when employer has a continuing, effective respirator program per 1910.134.</a:t>
            </a:r>
          </a:p>
          <a:p>
            <a:pPr eaLnBrk="0" hangingPunct="0">
              <a:spcBef>
                <a:spcPct val="50000"/>
              </a:spcBef>
            </a:pPr>
            <a:r>
              <a:rPr lang="en-US" altLang="en-US" sz="2000" baseline="30000" dirty="0" smtClean="0">
                <a:solidFill>
                  <a:srgbClr val="000000"/>
                </a:solidFill>
              </a:rPr>
              <a:t>3</a:t>
            </a:r>
            <a:r>
              <a:rPr lang="en-US" altLang="en-US" sz="2000" dirty="0" smtClean="0">
                <a:solidFill>
                  <a:srgbClr val="000000"/>
                </a:solidFill>
              </a:rPr>
              <a:t>This APF category includes filtering </a:t>
            </a:r>
            <a:r>
              <a:rPr lang="en-US" altLang="en-US" sz="2000" dirty="0" err="1" smtClean="0">
                <a:solidFill>
                  <a:srgbClr val="000000"/>
                </a:solidFill>
              </a:rPr>
              <a:t>facepieces</a:t>
            </a:r>
            <a:r>
              <a:rPr lang="en-US" altLang="en-US" sz="2000" dirty="0" smtClean="0">
                <a:solidFill>
                  <a:srgbClr val="000000"/>
                </a:solidFill>
              </a:rPr>
              <a:t> and elastomeric </a:t>
            </a:r>
            <a:r>
              <a:rPr lang="en-US" altLang="en-US" sz="2000" dirty="0" err="1" smtClean="0">
                <a:solidFill>
                  <a:srgbClr val="000000"/>
                </a:solidFill>
              </a:rPr>
              <a:t>facepieces</a:t>
            </a:r>
            <a:r>
              <a:rPr lang="en-US" altLang="en-US" sz="2000" dirty="0" smtClean="0">
                <a:solidFill>
                  <a:srgbClr val="000000"/>
                </a:solidFill>
              </a:rPr>
              <a:t>.</a:t>
            </a:r>
          </a:p>
          <a:p>
            <a:pPr eaLnBrk="0" hangingPunct="0">
              <a:spcBef>
                <a:spcPct val="50000"/>
              </a:spcBef>
            </a:pPr>
            <a:r>
              <a:rPr lang="en-US" altLang="en-US" sz="2000" baseline="30000" dirty="0" smtClean="0">
                <a:solidFill>
                  <a:srgbClr val="000000"/>
                </a:solidFill>
              </a:rPr>
              <a:t>4</a:t>
            </a:r>
            <a:r>
              <a:rPr lang="en-US" altLang="en-US" sz="2000" dirty="0" smtClean="0">
                <a:solidFill>
                  <a:srgbClr val="000000"/>
                </a:solidFill>
              </a:rPr>
              <a:t>Must have manufacturer test evidence to support an APF of 1,000 or else these respirators receive an APF of 25.</a:t>
            </a:r>
          </a:p>
          <a:p>
            <a:pPr eaLnBrk="0" hangingPunct="0">
              <a:spcBef>
                <a:spcPct val="50000"/>
              </a:spcBef>
            </a:pPr>
            <a:r>
              <a:rPr lang="en-US" altLang="en-US" sz="2000" baseline="30000" dirty="0" smtClean="0">
                <a:solidFill>
                  <a:srgbClr val="000000"/>
                </a:solidFill>
              </a:rPr>
              <a:t>5</a:t>
            </a:r>
            <a:r>
              <a:rPr lang="en-US" altLang="en-US" sz="2000" dirty="0" smtClean="0">
                <a:solidFill>
                  <a:srgbClr val="000000"/>
                </a:solidFill>
              </a:rPr>
              <a:t>These APFs do not apply to escape-only respirators. Escape respirators must conform to 1910.134(d)(2)(ii) or OSHA’s substance specific standards, if used with those substances.</a:t>
            </a:r>
          </a:p>
          <a:p>
            <a:pPr eaLnBrk="0" hangingPunct="0">
              <a:spcBef>
                <a:spcPct val="50000"/>
              </a:spcBef>
            </a:pPr>
            <a:r>
              <a:rPr lang="en-US" altLang="en-US" sz="2000" dirty="0" smtClean="0">
                <a:solidFill>
                  <a:srgbClr val="000000"/>
                </a:solidFill>
              </a:rPr>
              <a:t>{1910.134(d)(3)(</a:t>
            </a:r>
            <a:r>
              <a:rPr lang="en-US" altLang="en-US" sz="2000" dirty="0" err="1" smtClean="0">
                <a:solidFill>
                  <a:srgbClr val="000000"/>
                </a:solidFill>
              </a:rPr>
              <a:t>i</a:t>
            </a:r>
            <a:r>
              <a:rPr lang="en-US" altLang="en-US" sz="2000" dirty="0" smtClean="0">
                <a:solidFill>
                  <a:srgbClr val="000000"/>
                </a:solidFill>
              </a:rPr>
              <a:t>)(A)}</a:t>
            </a:r>
            <a:r>
              <a:rPr lang="en-US" altLang="en-US" sz="1400" dirty="0" smtClean="0">
                <a:solidFill>
                  <a:srgbClr val="000000"/>
                </a:solidFill>
              </a:rPr>
              <a:t>	</a:t>
            </a:r>
            <a:r>
              <a:rPr lang="en-US" altLang="en-US" sz="1200" dirty="0" smtClean="0">
                <a:solidFill>
                  <a:srgbClr val="000000"/>
                </a:solidFill>
              </a:rPr>
              <a:t>	</a:t>
            </a:r>
          </a:p>
        </p:txBody>
      </p:sp>
      <p:sp>
        <p:nvSpPr>
          <p:cNvPr id="6" name="Oval 157"/>
          <p:cNvSpPr>
            <a:spLocks noChangeArrowheads="1"/>
          </p:cNvSpPr>
          <p:nvPr/>
        </p:nvSpPr>
        <p:spPr bwMode="auto">
          <a:xfrm>
            <a:off x="277095" y="2895600"/>
            <a:ext cx="8659091" cy="1559375"/>
          </a:xfrm>
          <a:prstGeom prst="ellipse">
            <a:avLst/>
          </a:prstGeom>
          <a:noFill/>
          <a:ln w="19050">
            <a:solidFill>
              <a:srgbClr val="FF3300"/>
            </a:solidFill>
            <a:round/>
            <a:headEnd type="none" w="sm" len="sm"/>
            <a:tailEnd type="none" w="sm" len="sm"/>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smtClean="0">
              <a:solidFill>
                <a:srgbClr val="FFFFFF"/>
              </a:solidFill>
            </a:endParaRPr>
          </a:p>
        </p:txBody>
      </p:sp>
    </p:spTree>
    <p:extLst>
      <p:ext uri="{BB962C8B-B14F-4D97-AF65-F5344CB8AC3E}">
        <p14:creationId xmlns:p14="http://schemas.microsoft.com/office/powerpoint/2010/main" val="36413347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44"/>
            <a:ext cx="8229600" cy="639762"/>
          </a:xfrm>
        </p:spPr>
        <p:txBody>
          <a:bodyPr/>
          <a:lstStyle/>
          <a:p>
            <a:pPr algn="ctr"/>
            <a:r>
              <a:rPr lang="en-US" altLang="en-US" sz="3600" dirty="0">
                <a:ln>
                  <a:solidFill>
                    <a:schemeClr val="accent1"/>
                  </a:solidFill>
                </a:ln>
                <a:solidFill>
                  <a:srgbClr val="FFFF00"/>
                </a:solidFill>
              </a:rPr>
              <a:t>Construction - List </a:t>
            </a:r>
            <a:r>
              <a:rPr lang="en-US" altLang="en-US" sz="3600" dirty="0" smtClean="0">
                <a:ln>
                  <a:solidFill>
                    <a:schemeClr val="accent1"/>
                  </a:solidFill>
                </a:ln>
                <a:solidFill>
                  <a:srgbClr val="FFFF00"/>
                </a:solidFill>
              </a:rPr>
              <a:t>of Table 1 Entries</a:t>
            </a:r>
          </a:p>
        </p:txBody>
      </p:sp>
      <p:sp>
        <p:nvSpPr>
          <p:cNvPr id="19459" name="Rectangle 3"/>
          <p:cNvSpPr>
            <a:spLocks noGrp="1" noChangeArrowheads="1"/>
          </p:cNvSpPr>
          <p:nvPr>
            <p:ph sz="quarter" idx="13"/>
          </p:nvPr>
        </p:nvSpPr>
        <p:spPr>
          <a:xfrm>
            <a:off x="228600" y="1066800"/>
            <a:ext cx="4343400" cy="4953000"/>
          </a:xfrm>
        </p:spPr>
        <p:txBody>
          <a:bodyPr>
            <a:normAutofit/>
          </a:bodyPr>
          <a:lstStyle/>
          <a:p>
            <a:pPr eaLnBrk="1" hangingPunct="1">
              <a:spcBef>
                <a:spcPct val="0"/>
              </a:spcBef>
              <a:buSzPct val="100000"/>
              <a:buFont typeface="Wingdings" panose="05000000000000000000" pitchFamily="2" charset="2"/>
              <a:buChar char="§"/>
            </a:pPr>
            <a:r>
              <a:rPr lang="en-US" altLang="en-US" sz="2000" dirty="0" smtClean="0">
                <a:solidFill>
                  <a:schemeClr val="tx1"/>
                </a:solidFill>
              </a:rPr>
              <a:t>Stationary masonry saws</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Handheld power saws</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Handheld power saws for fiber cement board</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Walk-behind saws</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Drivable saws</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Rig-mounted core saws or drills</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Handheld and stand-mounted drills</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Dowel drilling rigs for concrete</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Vehicle-mounted drilling rigs for rock and concrete</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Jackhammers and handheld powered chipping tools</a:t>
            </a:r>
          </a:p>
        </p:txBody>
      </p:sp>
      <p:sp>
        <p:nvSpPr>
          <p:cNvPr id="19460" name="Content Placeholder 1"/>
          <p:cNvSpPr>
            <a:spLocks noGrp="1"/>
          </p:cNvSpPr>
          <p:nvPr>
            <p:ph sz="quarter" idx="14"/>
          </p:nvPr>
        </p:nvSpPr>
        <p:spPr>
          <a:xfrm>
            <a:off x="4648200" y="1066800"/>
            <a:ext cx="4343400" cy="5029200"/>
          </a:xfrm>
        </p:spPr>
        <p:txBody>
          <a:bodyPr>
            <a:normAutofit/>
          </a:bodyPr>
          <a:lstStyle/>
          <a:p>
            <a:pPr>
              <a:spcBef>
                <a:spcPct val="0"/>
              </a:spcBef>
              <a:buSzPct val="100000"/>
              <a:buFont typeface="Wingdings" panose="05000000000000000000" pitchFamily="2" charset="2"/>
              <a:buChar char="§"/>
            </a:pPr>
            <a:r>
              <a:rPr lang="en-US" altLang="en-US" sz="2000" dirty="0" smtClean="0">
                <a:solidFill>
                  <a:schemeClr val="tx1"/>
                </a:solidFill>
              </a:rPr>
              <a:t>Handheld grinders for mortar removal (</a:t>
            </a:r>
            <a:r>
              <a:rPr lang="en-US" altLang="en-US" sz="2000" dirty="0" err="1" smtClean="0">
                <a:solidFill>
                  <a:schemeClr val="tx1"/>
                </a:solidFill>
              </a:rPr>
              <a:t>tuckpointing</a:t>
            </a:r>
            <a:r>
              <a:rPr lang="en-US" altLang="en-US" sz="2000" dirty="0" smtClean="0">
                <a:solidFill>
                  <a:schemeClr val="tx1"/>
                </a:solidFill>
              </a:rPr>
              <a:t>)</a:t>
            </a:r>
          </a:p>
          <a:p>
            <a:pPr>
              <a:spcBef>
                <a:spcPct val="0"/>
              </a:spcBef>
              <a:buSzPct val="100000"/>
              <a:buFont typeface="Wingdings" panose="05000000000000000000" pitchFamily="2" charset="2"/>
              <a:buChar char="§"/>
            </a:pPr>
            <a:r>
              <a:rPr lang="en-US" altLang="en-US" sz="2000" dirty="0" smtClean="0">
                <a:solidFill>
                  <a:schemeClr val="tx1"/>
                </a:solidFill>
              </a:rPr>
              <a:t>Handheld grinders for other than mortar removal</a:t>
            </a:r>
          </a:p>
          <a:p>
            <a:pPr>
              <a:spcBef>
                <a:spcPct val="0"/>
              </a:spcBef>
              <a:buSzPct val="100000"/>
              <a:buFont typeface="Wingdings" panose="05000000000000000000" pitchFamily="2" charset="2"/>
              <a:buChar char="§"/>
            </a:pPr>
            <a:r>
              <a:rPr lang="en-US" altLang="en-US" sz="2000" dirty="0" smtClean="0">
                <a:solidFill>
                  <a:schemeClr val="tx1"/>
                </a:solidFill>
              </a:rPr>
              <a:t>Walk-behind milling machines and floor grinders</a:t>
            </a:r>
          </a:p>
          <a:p>
            <a:pPr>
              <a:spcBef>
                <a:spcPct val="0"/>
              </a:spcBef>
              <a:buSzPct val="100000"/>
              <a:buFont typeface="Wingdings" panose="05000000000000000000" pitchFamily="2" charset="2"/>
              <a:buChar char="§"/>
            </a:pPr>
            <a:r>
              <a:rPr lang="en-US" altLang="en-US" sz="2000" dirty="0" smtClean="0">
                <a:solidFill>
                  <a:schemeClr val="tx1"/>
                </a:solidFill>
              </a:rPr>
              <a:t>Small drivable milling machines</a:t>
            </a:r>
          </a:p>
          <a:p>
            <a:pPr>
              <a:spcBef>
                <a:spcPct val="0"/>
              </a:spcBef>
              <a:buSzPct val="100000"/>
              <a:buFont typeface="Wingdings" panose="05000000000000000000" pitchFamily="2" charset="2"/>
              <a:buChar char="§"/>
            </a:pPr>
            <a:r>
              <a:rPr lang="en-US" altLang="en-US" sz="2000" dirty="0" smtClean="0">
                <a:solidFill>
                  <a:schemeClr val="tx1"/>
                </a:solidFill>
              </a:rPr>
              <a:t>Large drivable milling machines</a:t>
            </a:r>
          </a:p>
          <a:p>
            <a:pPr>
              <a:spcBef>
                <a:spcPct val="0"/>
              </a:spcBef>
              <a:buSzPct val="100000"/>
              <a:buFont typeface="Wingdings" panose="05000000000000000000" pitchFamily="2" charset="2"/>
              <a:buChar char="§"/>
            </a:pPr>
            <a:r>
              <a:rPr lang="en-US" altLang="en-US" sz="2000" dirty="0" smtClean="0">
                <a:solidFill>
                  <a:schemeClr val="tx1"/>
                </a:solidFill>
              </a:rPr>
              <a:t>Crushing machines</a:t>
            </a:r>
          </a:p>
          <a:p>
            <a:pPr>
              <a:spcBef>
                <a:spcPct val="0"/>
              </a:spcBef>
              <a:buSzPct val="100000"/>
              <a:buFont typeface="Wingdings" panose="05000000000000000000" pitchFamily="2" charset="2"/>
              <a:buChar char="§"/>
            </a:pPr>
            <a:r>
              <a:rPr lang="en-US" altLang="en-US" sz="2000" dirty="0" smtClean="0">
                <a:solidFill>
                  <a:schemeClr val="tx1"/>
                </a:solidFill>
              </a:rPr>
              <a:t>Heavy equipment and utility vehicles to abrade or fracture silica materials</a:t>
            </a:r>
          </a:p>
          <a:p>
            <a:pPr>
              <a:spcBef>
                <a:spcPct val="0"/>
              </a:spcBef>
              <a:buSzPct val="100000"/>
              <a:buFont typeface="Wingdings" panose="05000000000000000000" pitchFamily="2" charset="2"/>
              <a:buChar char="§"/>
            </a:pPr>
            <a:r>
              <a:rPr lang="en-US" altLang="en-US" sz="2000" dirty="0" smtClean="0">
                <a:solidFill>
                  <a:schemeClr val="tx1"/>
                </a:solidFill>
              </a:rPr>
              <a:t>Heavy equipment and utility vehicles for grading and excavating</a:t>
            </a:r>
            <a:endParaRPr lang="en-US" altLang="en-US" sz="2000" dirty="0">
              <a:solidFill>
                <a:schemeClr val="tx1"/>
              </a:solidFill>
            </a:endParaRPr>
          </a:p>
          <a:p>
            <a:pPr>
              <a:spcBef>
                <a:spcPct val="0"/>
              </a:spcBef>
              <a:buSzPct val="100000"/>
              <a:buFont typeface="Wingdings" panose="05000000000000000000" pitchFamily="2" charset="2"/>
              <a:buChar char="v"/>
            </a:pPr>
            <a:endParaRPr lang="en-US" altLang="en-US" sz="1600" dirty="0" smtClean="0">
              <a:solidFill>
                <a:schemeClr val="tx1"/>
              </a:solidFill>
            </a:endParaRPr>
          </a:p>
          <a:p>
            <a:pPr>
              <a:spcBef>
                <a:spcPct val="0"/>
              </a:spcBef>
            </a:pPr>
            <a:endParaRPr lang="en-US" altLang="en-US" sz="2000" dirty="0" smtClean="0">
              <a:solidFill>
                <a:schemeClr val="accent2"/>
              </a:solidFill>
            </a:endParaRPr>
          </a:p>
        </p:txBody>
      </p:sp>
      <p:sp>
        <p:nvSpPr>
          <p:cNvPr id="2" name="Slide Number Placeholder 1"/>
          <p:cNvSpPr>
            <a:spLocks noGrp="1"/>
          </p:cNvSpPr>
          <p:nvPr>
            <p:ph type="sldNum" sz="quarter" idx="12"/>
          </p:nvPr>
        </p:nvSpPr>
        <p:spPr>
          <a:xfrm>
            <a:off x="7696200" y="6172200"/>
            <a:ext cx="1828800" cy="365125"/>
          </a:xfrm>
        </p:spPr>
        <p:txBody>
          <a:bodyPr/>
          <a:lstStyle/>
          <a:p>
            <a:fld id="{4AF685D9-CCD3-4114-A06A-21DD342E2317}" type="slidenum">
              <a:rPr lang="en-US" smtClean="0">
                <a:solidFill>
                  <a:prstClr val="black">
                    <a:lumMod val="50000"/>
                    <a:lumOff val="50000"/>
                  </a:prstClr>
                </a:solidFill>
              </a:rPr>
              <a:pPr/>
              <a:t>67</a:t>
            </a:fld>
            <a:endParaRPr lang="en-US" dirty="0">
              <a:solidFill>
                <a:prstClr val="black">
                  <a:lumMod val="50000"/>
                  <a:lumOff val="50000"/>
                </a:prstClr>
              </a:solidFill>
            </a:endParaRPr>
          </a:p>
        </p:txBody>
      </p:sp>
    </p:spTree>
    <p:extLst>
      <p:ext uri="{BB962C8B-B14F-4D97-AF65-F5344CB8AC3E}">
        <p14:creationId xmlns:p14="http://schemas.microsoft.com/office/powerpoint/2010/main" val="28429256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0010" y="381002"/>
            <a:ext cx="8229600" cy="1295398"/>
          </a:xfrm>
        </p:spPr>
        <p:txBody>
          <a:bodyPr/>
          <a:lstStyle/>
          <a:p>
            <a:r>
              <a:rPr lang="en-US" altLang="en-US" sz="3600" dirty="0" smtClean="0">
                <a:ln>
                  <a:solidFill>
                    <a:schemeClr val="accent1"/>
                  </a:solidFill>
                </a:ln>
                <a:solidFill>
                  <a:srgbClr val="FFFF00"/>
                </a:solidFill>
              </a:rPr>
              <a:t>Fully and Properly Implementing Controls Specified on Table 1</a:t>
            </a:r>
          </a:p>
        </p:txBody>
      </p:sp>
      <p:sp>
        <p:nvSpPr>
          <p:cNvPr id="6" name="Rectangle 3"/>
          <p:cNvSpPr txBox="1">
            <a:spLocks noChangeArrowheads="1"/>
          </p:cNvSpPr>
          <p:nvPr/>
        </p:nvSpPr>
        <p:spPr bwMode="auto">
          <a:xfrm>
            <a:off x="533400" y="1981200"/>
            <a:ext cx="8001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FF0000"/>
              </a:buClr>
              <a:buFont typeface="Wingdings" panose="05000000000000000000" pitchFamily="2" charset="2"/>
              <a:buChar char="v"/>
              <a:defRPr/>
            </a:pPr>
            <a:r>
              <a:rPr lang="en-US" altLang="en-US" sz="2800" dirty="0" smtClean="0">
                <a:solidFill>
                  <a:prstClr val="black"/>
                </a:solidFill>
              </a:rPr>
              <a:t>Presence of controls is not sufficient.</a:t>
            </a:r>
          </a:p>
          <a:p>
            <a:pPr eaLnBrk="1" hangingPunct="1">
              <a:buClr>
                <a:srgbClr val="FF0000"/>
              </a:buClr>
              <a:buFont typeface="Wingdings" panose="05000000000000000000" pitchFamily="2" charset="2"/>
              <a:buChar char="v"/>
              <a:defRPr/>
            </a:pPr>
            <a:r>
              <a:rPr lang="en-US" altLang="en-US" sz="2800" kern="0" dirty="0" smtClean="0">
                <a:solidFill>
                  <a:prstClr val="black"/>
                </a:solidFill>
              </a:rPr>
              <a:t>Employers are required to ensure that:</a:t>
            </a:r>
            <a:endParaRPr lang="en-US" sz="2800" dirty="0" smtClean="0">
              <a:solidFill>
                <a:prstClr val="black"/>
              </a:solidFill>
            </a:endParaRPr>
          </a:p>
          <a:p>
            <a:pPr lvl="1" eaLnBrk="1" hangingPunct="1">
              <a:buClr>
                <a:srgbClr val="FF0000"/>
              </a:buClr>
              <a:buFont typeface="Arial" panose="020B0604020202020204" pitchFamily="34" charset="0"/>
              <a:buChar char="•"/>
              <a:defRPr/>
            </a:pPr>
            <a:r>
              <a:rPr lang="en-US" altLang="en-US" sz="2400" kern="0" dirty="0" smtClean="0">
                <a:solidFill>
                  <a:prstClr val="black"/>
                </a:solidFill>
              </a:rPr>
              <a:t>Controls are present and maintained</a:t>
            </a:r>
          </a:p>
          <a:p>
            <a:pPr lvl="1" eaLnBrk="1" hangingPunct="1">
              <a:buClr>
                <a:srgbClr val="FF0000"/>
              </a:buClr>
              <a:buFont typeface="Arial" panose="020B0604020202020204" pitchFamily="34" charset="0"/>
              <a:buChar char="•"/>
              <a:defRPr/>
            </a:pPr>
            <a:r>
              <a:rPr lang="en-US" altLang="en-US" sz="2400" kern="0" dirty="0" smtClean="0">
                <a:solidFill>
                  <a:prstClr val="black"/>
                </a:solidFill>
              </a:rPr>
              <a:t>Employees understand </a:t>
            </a:r>
            <a:r>
              <a:rPr lang="en-US" altLang="en-US" sz="2400" kern="0" smtClean="0">
                <a:solidFill>
                  <a:prstClr val="black"/>
                </a:solidFill>
              </a:rPr>
              <a:t>the </a:t>
            </a:r>
            <a:r>
              <a:rPr lang="en-US" sz="2400" smtClean="0">
                <a:solidFill>
                  <a:prstClr val="black"/>
                </a:solidFill>
              </a:rPr>
              <a:t>proper </a:t>
            </a:r>
            <a:r>
              <a:rPr lang="en-US" sz="2400" dirty="0">
                <a:solidFill>
                  <a:prstClr val="black"/>
                </a:solidFill>
              </a:rPr>
              <a:t>use of those controls and use them </a:t>
            </a:r>
            <a:r>
              <a:rPr lang="en-US" sz="2400" dirty="0" smtClean="0">
                <a:solidFill>
                  <a:prstClr val="black"/>
                </a:solidFill>
              </a:rPr>
              <a:t>accordingly</a:t>
            </a:r>
            <a:endParaRPr lang="en-US" altLang="en-US" sz="2400" kern="0" dirty="0" smtClean="0">
              <a:solidFill>
                <a:prstClr val="black"/>
              </a:solidFill>
            </a:endParaRPr>
          </a:p>
          <a:p>
            <a:pPr eaLnBrk="1" hangingPunct="1">
              <a:buClr>
                <a:srgbClr val="FF0000"/>
              </a:buClr>
              <a:buFont typeface="Arial" panose="020B0604020202020204" pitchFamily="34" charset="0"/>
              <a:buChar char="•"/>
              <a:defRPr/>
            </a:pPr>
            <a:endParaRPr lang="en-US" altLang="en-US" sz="2400" kern="0" dirty="0">
              <a:solidFill>
                <a:prstClr val="black"/>
              </a:solidFill>
            </a:endParaRPr>
          </a:p>
        </p:txBody>
      </p:sp>
      <p:sp>
        <p:nvSpPr>
          <p:cNvPr id="4" name="Slide Number Placeholder 3"/>
          <p:cNvSpPr>
            <a:spLocks noGrp="1"/>
          </p:cNvSpPr>
          <p:nvPr>
            <p:ph type="sldNum" sz="quarter" idx="12"/>
          </p:nvPr>
        </p:nvSpPr>
        <p:spPr>
          <a:xfrm>
            <a:off x="8229600" y="6248400"/>
            <a:ext cx="609600" cy="365125"/>
          </a:xfrm>
        </p:spPr>
        <p:txBody>
          <a:bodyPr/>
          <a:lstStyle/>
          <a:p>
            <a:fld id="{4AF685D9-CCD3-4114-A06A-21DD342E2317}" type="slidenum">
              <a:rPr lang="en-US" smtClean="0">
                <a:solidFill>
                  <a:prstClr val="black">
                    <a:lumMod val="50000"/>
                    <a:lumOff val="50000"/>
                  </a:prstClr>
                </a:solidFill>
              </a:rPr>
              <a:pPr/>
              <a:t>68</a:t>
            </a:fld>
            <a:endParaRPr lang="en-US" dirty="0">
              <a:solidFill>
                <a:prstClr val="black">
                  <a:lumMod val="50000"/>
                  <a:lumOff val="50000"/>
                </a:prstClr>
              </a:solidFill>
            </a:endParaRPr>
          </a:p>
        </p:txBody>
      </p:sp>
    </p:spTree>
    <p:extLst>
      <p:ext uri="{BB962C8B-B14F-4D97-AF65-F5344CB8AC3E}">
        <p14:creationId xmlns:p14="http://schemas.microsoft.com/office/powerpoint/2010/main" val="40234229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0010" y="381002"/>
            <a:ext cx="8229600" cy="914400"/>
          </a:xfrm>
        </p:spPr>
        <p:txBody>
          <a:bodyPr/>
          <a:lstStyle/>
          <a:p>
            <a:r>
              <a:rPr lang="en-US" altLang="en-US" sz="3600" dirty="0" smtClean="0">
                <a:ln>
                  <a:solidFill>
                    <a:schemeClr val="accent1"/>
                  </a:solidFill>
                </a:ln>
                <a:solidFill>
                  <a:srgbClr val="FFFF00"/>
                </a:solidFill>
              </a:rPr>
              <a:t>Employees Engaged in Table 1 Tasks</a:t>
            </a:r>
          </a:p>
        </p:txBody>
      </p:sp>
      <p:sp>
        <p:nvSpPr>
          <p:cNvPr id="6" name="Rectangle 3"/>
          <p:cNvSpPr txBox="1">
            <a:spLocks noChangeArrowheads="1"/>
          </p:cNvSpPr>
          <p:nvPr/>
        </p:nvSpPr>
        <p:spPr bwMode="auto">
          <a:xfrm>
            <a:off x="533400" y="1981200"/>
            <a:ext cx="8001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FF0000"/>
              </a:buClr>
              <a:buFont typeface="Wingdings" panose="05000000000000000000" pitchFamily="2" charset="2"/>
              <a:buChar char="v"/>
              <a:defRPr/>
            </a:pPr>
            <a:r>
              <a:rPr lang="en-US" altLang="en-US" sz="2800" dirty="0" smtClean="0">
                <a:solidFill>
                  <a:prstClr val="black"/>
                </a:solidFill>
              </a:rPr>
              <a:t>Employees </a:t>
            </a:r>
            <a:r>
              <a:rPr lang="en-US" altLang="en-US" sz="2800" u="sng" dirty="0" smtClean="0">
                <a:solidFill>
                  <a:prstClr val="black"/>
                </a:solidFill>
              </a:rPr>
              <a:t>are</a:t>
            </a:r>
            <a:r>
              <a:rPr lang="en-US" altLang="en-US" sz="2800" dirty="0" smtClean="0">
                <a:solidFill>
                  <a:prstClr val="black"/>
                </a:solidFill>
              </a:rPr>
              <a:t> “engaged in the task” when operating the listed equipment, assisting with the task, or have some responsibility for the completion of the task</a:t>
            </a:r>
          </a:p>
          <a:p>
            <a:pPr eaLnBrk="1" hangingPunct="1">
              <a:buClr>
                <a:srgbClr val="FF0000"/>
              </a:buClr>
              <a:buFont typeface="Wingdings" panose="05000000000000000000" pitchFamily="2" charset="2"/>
              <a:buChar char="v"/>
              <a:defRPr/>
            </a:pPr>
            <a:r>
              <a:rPr lang="en-US" altLang="en-US" sz="2800" dirty="0" smtClean="0">
                <a:solidFill>
                  <a:prstClr val="black"/>
                </a:solidFill>
              </a:rPr>
              <a:t>Employees </a:t>
            </a:r>
            <a:r>
              <a:rPr lang="en-US" altLang="en-US" sz="2800" u="sng" dirty="0" smtClean="0">
                <a:solidFill>
                  <a:prstClr val="black"/>
                </a:solidFill>
              </a:rPr>
              <a:t>are not</a:t>
            </a:r>
            <a:r>
              <a:rPr lang="en-US" altLang="en-US" sz="2800" dirty="0" smtClean="0">
                <a:solidFill>
                  <a:prstClr val="black"/>
                </a:solidFill>
              </a:rPr>
              <a:t> “engaged in the task” if they are only in the vicinity of a task</a:t>
            </a:r>
          </a:p>
        </p:txBody>
      </p:sp>
      <p:sp>
        <p:nvSpPr>
          <p:cNvPr id="4" name="Slide Number Placeholder 3"/>
          <p:cNvSpPr>
            <a:spLocks noGrp="1"/>
          </p:cNvSpPr>
          <p:nvPr>
            <p:ph type="sldNum" sz="quarter" idx="12"/>
          </p:nvPr>
        </p:nvSpPr>
        <p:spPr>
          <a:xfrm>
            <a:off x="8191500" y="6324602"/>
            <a:ext cx="685800" cy="365125"/>
          </a:xfrm>
        </p:spPr>
        <p:txBody>
          <a:bodyPr/>
          <a:lstStyle/>
          <a:p>
            <a:fld id="{4AF685D9-CCD3-4114-A06A-21DD342E2317}" type="slidenum">
              <a:rPr lang="en-US" smtClean="0">
                <a:solidFill>
                  <a:prstClr val="black">
                    <a:lumMod val="50000"/>
                    <a:lumOff val="50000"/>
                  </a:prstClr>
                </a:solidFill>
              </a:rPr>
              <a:pPr/>
              <a:t>69</a:t>
            </a:fld>
            <a:endParaRPr lang="en-US" dirty="0">
              <a:solidFill>
                <a:prstClr val="black">
                  <a:lumMod val="50000"/>
                  <a:lumOff val="50000"/>
                </a:prstClr>
              </a:solidFill>
            </a:endParaRPr>
          </a:p>
        </p:txBody>
      </p:sp>
    </p:spTree>
    <p:extLst>
      <p:ext uri="{BB962C8B-B14F-4D97-AF65-F5344CB8AC3E}">
        <p14:creationId xmlns:p14="http://schemas.microsoft.com/office/powerpoint/2010/main" val="57841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bwMode="auto">
          <a:xfrm>
            <a:off x="457200" y="228600"/>
            <a:ext cx="8229600" cy="1279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smtClean="0">
                <a:solidFill>
                  <a:srgbClr val="0070C0"/>
                </a:solidFill>
              </a:rPr>
              <a:t>Final Rule Published</a:t>
            </a:r>
            <a:br>
              <a:rPr lang="en-US" altLang="en-US" sz="4400" smtClean="0">
                <a:solidFill>
                  <a:srgbClr val="0070C0"/>
                </a:solidFill>
              </a:rPr>
            </a:br>
            <a:r>
              <a:rPr lang="en-US" altLang="en-US" sz="4400" smtClean="0">
                <a:solidFill>
                  <a:srgbClr val="0070C0"/>
                </a:solidFill>
              </a:rPr>
              <a:t>on March 25, 2016</a:t>
            </a:r>
          </a:p>
        </p:txBody>
      </p:sp>
      <p:sp>
        <p:nvSpPr>
          <p:cNvPr id="3075" name="Content Placeholder 3"/>
          <p:cNvSpPr>
            <a:spLocks noGrp="1"/>
          </p:cNvSpPr>
          <p:nvPr>
            <p:ph sz="quarter" idx="4294967295"/>
          </p:nvPr>
        </p:nvSpPr>
        <p:spPr bwMode="auto">
          <a:xfrm>
            <a:off x="1066800" y="2057400"/>
            <a:ext cx="6934200" cy="3962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a:p>
            <a:endParaRPr lang="en-US" altLang="en-US" smtClean="0"/>
          </a:p>
        </p:txBody>
      </p:sp>
      <p:pic>
        <p:nvPicPr>
          <p:cNvPr id="7" name="Picture 6"/>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19400" y="2057400"/>
            <a:ext cx="3047365" cy="3959860"/>
          </a:xfrm>
          <a:prstGeom prst="rect">
            <a:avLst/>
          </a:prstGeom>
          <a:noFill/>
          <a:ln>
            <a:noFill/>
          </a:ln>
          <a:scene3d>
            <a:camera prst="orthographicFront">
              <a:rot lat="0" lon="0" rev="20099999"/>
            </a:camera>
            <a:lightRig rig="threePt" dir="t"/>
          </a:scene3d>
        </p:spPr>
      </p:pic>
    </p:spTree>
    <p:extLst>
      <p:ext uri="{BB962C8B-B14F-4D97-AF65-F5344CB8AC3E}">
        <p14:creationId xmlns:p14="http://schemas.microsoft.com/office/powerpoint/2010/main" val="40373400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0010" y="381002"/>
            <a:ext cx="8229600" cy="1219198"/>
          </a:xfrm>
        </p:spPr>
        <p:txBody>
          <a:bodyPr/>
          <a:lstStyle/>
          <a:p>
            <a:r>
              <a:rPr lang="en-US" altLang="en-US" sz="3600" dirty="0" smtClean="0">
                <a:ln>
                  <a:solidFill>
                    <a:schemeClr val="accent1"/>
                  </a:solidFill>
                </a:ln>
                <a:solidFill>
                  <a:srgbClr val="FFFF00"/>
                </a:solidFill>
              </a:rPr>
              <a:t>Respiratory Protection Requirements on Table 1</a:t>
            </a:r>
          </a:p>
        </p:txBody>
      </p:sp>
      <p:sp>
        <p:nvSpPr>
          <p:cNvPr id="6" name="Rectangle 3"/>
          <p:cNvSpPr txBox="1">
            <a:spLocks noChangeArrowheads="1"/>
          </p:cNvSpPr>
          <p:nvPr/>
        </p:nvSpPr>
        <p:spPr bwMode="auto">
          <a:xfrm>
            <a:off x="533400" y="1600200"/>
            <a:ext cx="8001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FF0000"/>
              </a:buClr>
              <a:buFont typeface="Wingdings" panose="05000000000000000000" pitchFamily="2" charset="2"/>
              <a:buChar char="v"/>
              <a:defRPr/>
            </a:pPr>
            <a:r>
              <a:rPr lang="en-US" altLang="en-US" sz="2800" dirty="0" smtClean="0">
                <a:solidFill>
                  <a:prstClr val="black"/>
                </a:solidFill>
              </a:rPr>
              <a:t>Respirators required where exposures above the PEL are likely to persist despite full and proper implementation of the specified engineering and work practice controls</a:t>
            </a:r>
          </a:p>
          <a:p>
            <a:pPr eaLnBrk="1" hangingPunct="1">
              <a:buClr>
                <a:srgbClr val="FF0000"/>
              </a:buClr>
              <a:buFont typeface="Wingdings" panose="05000000000000000000" pitchFamily="2" charset="2"/>
              <a:buChar char="v"/>
              <a:defRPr/>
            </a:pPr>
            <a:r>
              <a:rPr lang="en-US" altLang="en-US" sz="2800" kern="0" dirty="0" smtClean="0">
                <a:solidFill>
                  <a:prstClr val="black"/>
                </a:solidFill>
              </a:rPr>
              <a:t>Where respirators required, must be used by all employees engaged in the task for entire duration of the task</a:t>
            </a:r>
          </a:p>
          <a:p>
            <a:pPr eaLnBrk="1" hangingPunct="1">
              <a:buClr>
                <a:srgbClr val="FF0000"/>
              </a:buClr>
              <a:buFont typeface="Wingdings" panose="05000000000000000000" pitchFamily="2" charset="2"/>
              <a:buChar char="v"/>
              <a:defRPr/>
            </a:pPr>
            <a:r>
              <a:rPr lang="en-US" altLang="en-US" sz="2800" kern="0" dirty="0" smtClean="0">
                <a:solidFill>
                  <a:prstClr val="black"/>
                </a:solidFill>
              </a:rPr>
              <a:t>Provisions specify how to determine when respirators are required for an employee engaged in more than one task</a:t>
            </a:r>
            <a:endParaRPr lang="en-US" altLang="en-US" sz="2400" kern="0" dirty="0" smtClean="0">
              <a:solidFill>
                <a:prstClr val="black"/>
              </a:solidFill>
            </a:endParaRPr>
          </a:p>
          <a:p>
            <a:pPr eaLnBrk="1" hangingPunct="1">
              <a:buClr>
                <a:srgbClr val="FF0000"/>
              </a:buClr>
              <a:buFont typeface="Arial" panose="020B0604020202020204" pitchFamily="34" charset="0"/>
              <a:buChar char="•"/>
              <a:defRPr/>
            </a:pPr>
            <a:endParaRPr lang="en-US" altLang="en-US" sz="2400" kern="0" dirty="0">
              <a:solidFill>
                <a:prstClr val="black"/>
              </a:solidFill>
            </a:endParaRPr>
          </a:p>
        </p:txBody>
      </p:sp>
      <p:sp>
        <p:nvSpPr>
          <p:cNvPr id="4" name="Slide Number Placeholder 3"/>
          <p:cNvSpPr>
            <a:spLocks noGrp="1"/>
          </p:cNvSpPr>
          <p:nvPr>
            <p:ph type="sldNum" sz="quarter" idx="12"/>
          </p:nvPr>
        </p:nvSpPr>
        <p:spPr>
          <a:xfrm>
            <a:off x="8191500" y="6248400"/>
            <a:ext cx="685800" cy="365125"/>
          </a:xfrm>
        </p:spPr>
        <p:txBody>
          <a:bodyPr/>
          <a:lstStyle/>
          <a:p>
            <a:fld id="{4AF685D9-CCD3-4114-A06A-21DD342E2317}" type="slidenum">
              <a:rPr lang="en-US" smtClean="0">
                <a:solidFill>
                  <a:prstClr val="black">
                    <a:lumMod val="50000"/>
                    <a:lumOff val="50000"/>
                  </a:prstClr>
                </a:solidFill>
              </a:rPr>
              <a:pPr/>
              <a:t>70</a:t>
            </a:fld>
            <a:endParaRPr lang="en-US" dirty="0">
              <a:solidFill>
                <a:prstClr val="black">
                  <a:lumMod val="50000"/>
                  <a:lumOff val="50000"/>
                </a:prstClr>
              </a:solidFill>
            </a:endParaRPr>
          </a:p>
        </p:txBody>
      </p:sp>
    </p:spTree>
    <p:extLst>
      <p:ext uri="{BB962C8B-B14F-4D97-AF65-F5344CB8AC3E}">
        <p14:creationId xmlns:p14="http://schemas.microsoft.com/office/powerpoint/2010/main" val="15875506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28605"/>
            <a:ext cx="8229600" cy="1295395"/>
          </a:xfrm>
        </p:spPr>
        <p:txBody>
          <a:bodyPr/>
          <a:lstStyle/>
          <a:p>
            <a:r>
              <a:rPr lang="en-US" altLang="en-US" sz="4000" dirty="0">
                <a:ln>
                  <a:solidFill>
                    <a:schemeClr val="accent1"/>
                  </a:solidFill>
                </a:ln>
                <a:solidFill>
                  <a:srgbClr val="FFFF00"/>
                </a:solidFill>
              </a:rPr>
              <a:t>Construction –</a:t>
            </a:r>
            <a:br>
              <a:rPr lang="en-US" altLang="en-US" sz="4000" dirty="0">
                <a:ln>
                  <a:solidFill>
                    <a:schemeClr val="accent1"/>
                  </a:solidFill>
                </a:ln>
                <a:solidFill>
                  <a:srgbClr val="FFFF00"/>
                </a:solidFill>
              </a:rPr>
            </a:br>
            <a:r>
              <a:rPr lang="en-US" altLang="en-US" sz="4000" dirty="0">
                <a:ln>
                  <a:solidFill>
                    <a:schemeClr val="accent1"/>
                  </a:solidFill>
                </a:ln>
                <a:solidFill>
                  <a:srgbClr val="FFFF00"/>
                </a:solidFill>
              </a:rPr>
              <a:t>Competent </a:t>
            </a:r>
            <a:r>
              <a:rPr lang="en-US" altLang="en-US" sz="4000" dirty="0" smtClean="0">
                <a:ln>
                  <a:solidFill>
                    <a:schemeClr val="accent1"/>
                  </a:solidFill>
                </a:ln>
                <a:solidFill>
                  <a:srgbClr val="FFFF00"/>
                </a:solidFill>
              </a:rPr>
              <a:t>Person</a:t>
            </a:r>
          </a:p>
        </p:txBody>
      </p:sp>
      <p:sp>
        <p:nvSpPr>
          <p:cNvPr id="50179" name="Rectangle 3"/>
          <p:cNvSpPr>
            <a:spLocks noGrp="1" noChangeArrowheads="1"/>
          </p:cNvSpPr>
          <p:nvPr>
            <p:ph sz="quarter" idx="13"/>
          </p:nvPr>
        </p:nvSpPr>
        <p:spPr>
          <a:xfrm>
            <a:off x="381000" y="1676401"/>
            <a:ext cx="8382000" cy="4876800"/>
          </a:xfrm>
        </p:spPr>
        <p:txBody>
          <a:bodyPr>
            <a:normAutofit/>
          </a:bodyPr>
          <a:lstStyle/>
          <a:p>
            <a:r>
              <a:rPr lang="en-US" altLang="en-US" sz="2800" dirty="0" smtClean="0">
                <a:solidFill>
                  <a:schemeClr val="tx1"/>
                </a:solidFill>
              </a:rPr>
              <a:t>Construction employers must designate a competent person </a:t>
            </a:r>
            <a:r>
              <a:rPr lang="en-US" altLang="en-US" sz="2800" dirty="0">
                <a:solidFill>
                  <a:schemeClr val="tx1"/>
                </a:solidFill>
              </a:rPr>
              <a:t>to implement </a:t>
            </a:r>
            <a:r>
              <a:rPr lang="en-US" altLang="en-US" sz="2800" dirty="0" smtClean="0">
                <a:solidFill>
                  <a:schemeClr val="tx1"/>
                </a:solidFill>
              </a:rPr>
              <a:t>the written </a:t>
            </a:r>
            <a:r>
              <a:rPr lang="en-US" altLang="en-US" sz="2800" dirty="0">
                <a:solidFill>
                  <a:schemeClr val="tx1"/>
                </a:solidFill>
              </a:rPr>
              <a:t>exposure control </a:t>
            </a:r>
            <a:r>
              <a:rPr lang="en-US" altLang="en-US" sz="2800" dirty="0" smtClean="0">
                <a:solidFill>
                  <a:schemeClr val="tx1"/>
                </a:solidFill>
              </a:rPr>
              <a:t>plan</a:t>
            </a:r>
          </a:p>
          <a:p>
            <a:r>
              <a:rPr lang="en-US" altLang="en-US" sz="2800" i="1" dirty="0" smtClean="0">
                <a:solidFill>
                  <a:schemeClr val="tx1"/>
                </a:solidFill>
              </a:rPr>
              <a:t>Competent </a:t>
            </a:r>
            <a:r>
              <a:rPr lang="en-US" altLang="en-US" sz="2800" i="1" dirty="0">
                <a:solidFill>
                  <a:schemeClr val="tx1"/>
                </a:solidFill>
              </a:rPr>
              <a:t>person</a:t>
            </a:r>
            <a:r>
              <a:rPr lang="en-US" altLang="en-US" sz="2800" dirty="0">
                <a:solidFill>
                  <a:schemeClr val="tx1"/>
                </a:solidFill>
              </a:rPr>
              <a:t> </a:t>
            </a:r>
            <a:r>
              <a:rPr lang="en-US" altLang="en-US" sz="2800" dirty="0" smtClean="0">
                <a:solidFill>
                  <a:schemeClr val="tx1"/>
                </a:solidFill>
              </a:rPr>
              <a:t>is an individual capable of identifying existing and foreseeable </a:t>
            </a:r>
            <a:r>
              <a:rPr lang="en-US" altLang="en-US" sz="2800" dirty="0" err="1" smtClean="0">
                <a:solidFill>
                  <a:schemeClr val="tx1"/>
                </a:solidFill>
              </a:rPr>
              <a:t>respirable</a:t>
            </a:r>
            <a:r>
              <a:rPr lang="en-US" altLang="en-US" sz="2800" dirty="0" smtClean="0">
                <a:solidFill>
                  <a:schemeClr val="tx1"/>
                </a:solidFill>
              </a:rPr>
              <a:t> crystalline silica hazards, who has authorization to take prompt corrective measures</a:t>
            </a:r>
          </a:p>
          <a:p>
            <a:r>
              <a:rPr lang="en-US" altLang="en-US" sz="2800" dirty="0" smtClean="0">
                <a:solidFill>
                  <a:schemeClr val="tx1"/>
                </a:solidFill>
              </a:rPr>
              <a:t>Makes frequent </a:t>
            </a:r>
            <a:r>
              <a:rPr lang="en-US" altLang="en-US" sz="2800" dirty="0">
                <a:solidFill>
                  <a:schemeClr val="tx1"/>
                </a:solidFill>
              </a:rPr>
              <a:t>and regular inspection of job sites, materials, and </a:t>
            </a:r>
            <a:r>
              <a:rPr lang="en-US" altLang="en-US" sz="2800" dirty="0" smtClean="0">
                <a:solidFill>
                  <a:schemeClr val="tx1"/>
                </a:solidFill>
              </a:rPr>
              <a:t>equipment</a:t>
            </a:r>
            <a:endParaRPr lang="en-US" altLang="en-US" sz="2800" dirty="0">
              <a:solidFill>
                <a:schemeClr val="tx1"/>
              </a:solidFill>
            </a:endParaRPr>
          </a:p>
        </p:txBody>
      </p:sp>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71</a:t>
            </a:fld>
            <a:endParaRPr lang="en-US">
              <a:solidFill>
                <a:prstClr val="black">
                  <a:lumMod val="50000"/>
                  <a:lumOff val="50000"/>
                </a:prstClr>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05800" y="6172200"/>
            <a:ext cx="609600" cy="365125"/>
          </a:xfrm>
        </p:spPr>
        <p:txBody>
          <a:bodyPr/>
          <a:lstStyle/>
          <a:p>
            <a:fld id="{4AF685D9-CCD3-4114-A06A-21DD342E2317}" type="slidenum">
              <a:rPr lang="en-US" smtClean="0">
                <a:solidFill>
                  <a:prstClr val="black">
                    <a:lumMod val="50000"/>
                    <a:lumOff val="50000"/>
                  </a:prstClr>
                </a:solidFill>
              </a:rPr>
              <a:pPr/>
              <a:t>72</a:t>
            </a:fld>
            <a:endParaRPr lang="en-US" dirty="0">
              <a:solidFill>
                <a:prstClr val="black">
                  <a:lumMod val="50000"/>
                  <a:lumOff val="50000"/>
                </a:prstClr>
              </a:solidFill>
            </a:endParaRPr>
          </a:p>
        </p:txBody>
      </p:sp>
      <p:sp>
        <p:nvSpPr>
          <p:cNvPr id="3" name="Title 2"/>
          <p:cNvSpPr>
            <a:spLocks noGrp="1"/>
          </p:cNvSpPr>
          <p:nvPr>
            <p:ph type="title"/>
          </p:nvPr>
        </p:nvSpPr>
        <p:spPr>
          <a:xfrm>
            <a:off x="457200" y="381000"/>
            <a:ext cx="8229600" cy="1447800"/>
          </a:xfrm>
        </p:spPr>
        <p:txBody>
          <a:bodyPr/>
          <a:lstStyle/>
          <a:p>
            <a:r>
              <a:rPr lang="en-US" altLang="en-US" sz="4000" dirty="0">
                <a:ln>
                  <a:solidFill>
                    <a:schemeClr val="accent1"/>
                  </a:solidFill>
                </a:ln>
                <a:solidFill>
                  <a:srgbClr val="FFFF00"/>
                </a:solidFill>
              </a:rPr>
              <a:t>Construction –</a:t>
            </a:r>
            <a:br>
              <a:rPr lang="en-US" altLang="en-US" sz="4000" dirty="0">
                <a:ln>
                  <a:solidFill>
                    <a:schemeClr val="accent1"/>
                  </a:solidFill>
                </a:ln>
                <a:solidFill>
                  <a:srgbClr val="FFFF00"/>
                </a:solidFill>
              </a:rPr>
            </a:br>
            <a:r>
              <a:rPr lang="en-US" altLang="en-US" sz="4000" dirty="0">
                <a:ln>
                  <a:solidFill>
                    <a:schemeClr val="accent1"/>
                  </a:solidFill>
                </a:ln>
                <a:solidFill>
                  <a:srgbClr val="FFFF00"/>
                </a:solidFill>
              </a:rPr>
              <a:t>Compliance </a:t>
            </a:r>
            <a:r>
              <a:rPr lang="en-US" altLang="en-US" sz="4000" dirty="0" smtClean="0">
                <a:ln>
                  <a:solidFill>
                    <a:schemeClr val="accent1"/>
                  </a:solidFill>
                </a:ln>
                <a:solidFill>
                  <a:srgbClr val="FFFF00"/>
                </a:solidFill>
              </a:rPr>
              <a:t>Dates</a:t>
            </a:r>
            <a:endParaRPr lang="en-US" sz="4000" dirty="0">
              <a:ln>
                <a:solidFill>
                  <a:schemeClr val="accent1"/>
                </a:solidFill>
              </a:ln>
              <a:solidFill>
                <a:srgbClr val="FFFF00"/>
              </a:solidFill>
            </a:endParaRPr>
          </a:p>
        </p:txBody>
      </p:sp>
      <p:sp>
        <p:nvSpPr>
          <p:cNvPr id="4" name="Content Placeholder 3"/>
          <p:cNvSpPr>
            <a:spLocks noGrp="1"/>
          </p:cNvSpPr>
          <p:nvPr>
            <p:ph sz="quarter" idx="13"/>
          </p:nvPr>
        </p:nvSpPr>
        <p:spPr>
          <a:xfrm>
            <a:off x="1066800" y="2057402"/>
            <a:ext cx="6934200" cy="3474720"/>
          </a:xfrm>
        </p:spPr>
        <p:txBody>
          <a:bodyPr>
            <a:normAutofit fontScale="92500" lnSpcReduction="10000"/>
          </a:bodyPr>
          <a:lstStyle/>
          <a:p>
            <a:r>
              <a:rPr lang="en-US" sz="3600" dirty="0" smtClean="0">
                <a:solidFill>
                  <a:schemeClr val="tx1"/>
                </a:solidFill>
              </a:rPr>
              <a:t>Employers must comply with all requirements (except methods of sample analysis) by June 23, 2017</a:t>
            </a:r>
          </a:p>
          <a:p>
            <a:r>
              <a:rPr lang="en-US" sz="3600" dirty="0" smtClean="0">
                <a:solidFill>
                  <a:schemeClr val="tx1"/>
                </a:solidFill>
              </a:rPr>
              <a:t>Compliance with methods of sample analysis required by June </a:t>
            </a:r>
            <a:r>
              <a:rPr lang="en-US" sz="3600" dirty="0">
                <a:solidFill>
                  <a:schemeClr val="tx1"/>
                </a:solidFill>
              </a:rPr>
              <a:t>23, </a:t>
            </a:r>
            <a:r>
              <a:rPr lang="en-US" sz="3600" dirty="0" smtClean="0">
                <a:solidFill>
                  <a:schemeClr val="tx1"/>
                </a:solidFill>
              </a:rPr>
              <a:t>2018</a:t>
            </a:r>
            <a:endParaRPr lang="en-US" sz="3600" dirty="0">
              <a:solidFill>
                <a:schemeClr val="tx1"/>
              </a:solidFill>
            </a:endParaRPr>
          </a:p>
          <a:p>
            <a:pPr marL="45720" indent="0">
              <a:buNone/>
            </a:pPr>
            <a:endParaRPr lang="en-US" sz="3500" b="1" dirty="0"/>
          </a:p>
          <a:p>
            <a:endParaRPr lang="en-US" dirty="0"/>
          </a:p>
        </p:txBody>
      </p:sp>
      <p:sp>
        <p:nvSpPr>
          <p:cNvPr id="5" name="TextBox 4"/>
          <p:cNvSpPr txBox="1"/>
          <p:nvPr/>
        </p:nvSpPr>
        <p:spPr>
          <a:xfrm rot="19552151">
            <a:off x="696110" y="2339395"/>
            <a:ext cx="5296771" cy="2477601"/>
          </a:xfrm>
          <a:prstGeom prst="rect">
            <a:avLst/>
          </a:prstGeom>
          <a:solidFill>
            <a:srgbClr val="FFFF00"/>
          </a:solidFill>
        </p:spPr>
        <p:txBody>
          <a:bodyPr wrap="none" rtlCol="0">
            <a:spAutoFit/>
          </a:bodyPr>
          <a:lstStyle/>
          <a:p>
            <a:pPr algn="ctr"/>
            <a:r>
              <a:rPr lang="en-US" sz="11500" dirty="0" smtClean="0">
                <a:solidFill>
                  <a:srgbClr val="FF0000"/>
                </a:solidFill>
              </a:rPr>
              <a:t>DELAY </a:t>
            </a:r>
          </a:p>
          <a:p>
            <a:pPr algn="ctr"/>
            <a:r>
              <a:rPr lang="en-US" sz="4000" dirty="0" smtClean="0">
                <a:solidFill>
                  <a:srgbClr val="FF0000"/>
                </a:solidFill>
              </a:rPr>
              <a:t>Until Sept 23,2017</a:t>
            </a:r>
            <a:endParaRPr lang="en-US" sz="4000" dirty="0">
              <a:solidFill>
                <a:srgbClr val="FF0000"/>
              </a:solidFill>
            </a:endParaRPr>
          </a:p>
        </p:txBody>
      </p:sp>
    </p:spTree>
    <p:extLst>
      <p:ext uri="{BB962C8B-B14F-4D97-AF65-F5344CB8AC3E}">
        <p14:creationId xmlns:p14="http://schemas.microsoft.com/office/powerpoint/2010/main" val="2757857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73</a:t>
            </a:fld>
            <a:endParaRPr lang="en-US">
              <a:solidFill>
                <a:prstClr val="black">
                  <a:lumMod val="50000"/>
                  <a:lumOff val="50000"/>
                </a:prstClr>
              </a:solidFill>
            </a:endParaRPr>
          </a:p>
        </p:txBody>
      </p:sp>
      <p:pic>
        <p:nvPicPr>
          <p:cNvPr id="1026" name="Picture 2"/>
          <p:cNvPicPr>
            <a:picLocks noGrp="1" noChangeAspect="1" noChangeArrowheads="1"/>
          </p:cNvPicPr>
          <p:nvPr>
            <p:ph sz="quarter" idx="13"/>
          </p:nvPr>
        </p:nvPicPr>
        <p:blipFill>
          <a:blip r:embed="rId3" cstate="email">
            <a:extLst>
              <a:ext uri="{28A0092B-C50C-407E-A947-70E740481C1C}">
                <a14:useLocalDpi xmlns:a14="http://schemas.microsoft.com/office/drawing/2010/main" val="0"/>
              </a:ext>
            </a:extLst>
          </a:blip>
          <a:srcRect/>
          <a:stretch>
            <a:fillRect/>
          </a:stretch>
        </p:blipFill>
        <p:spPr bwMode="auto">
          <a:xfrm>
            <a:off x="3276600" y="213956"/>
            <a:ext cx="5486400" cy="654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 y="1905000"/>
            <a:ext cx="3048000" cy="2677656"/>
          </a:xfrm>
          <a:prstGeom prst="rect">
            <a:avLst/>
          </a:prstGeom>
        </p:spPr>
        <p:txBody>
          <a:bodyPr wrap="square">
            <a:spAutoFit/>
          </a:bodyPr>
          <a:lstStyle/>
          <a:p>
            <a:pPr algn="ctr"/>
            <a:r>
              <a:rPr lang="en-US" sz="2800" dirty="0">
                <a:solidFill>
                  <a:srgbClr val="000000"/>
                </a:solidFill>
                <a:latin typeface="Times"/>
              </a:rPr>
              <a:t>Originally scheduled to begin June 23, 2017, enforcement will now begin Sept. 23, 2017.</a:t>
            </a:r>
            <a:endParaRPr lang="en-US" sz="2800" dirty="0"/>
          </a:p>
        </p:txBody>
      </p:sp>
      <p:sp>
        <p:nvSpPr>
          <p:cNvPr id="3" name="Rectangle 2"/>
          <p:cNvSpPr/>
          <p:nvPr/>
        </p:nvSpPr>
        <p:spPr>
          <a:xfrm>
            <a:off x="232064" y="4876800"/>
            <a:ext cx="2663536" cy="923330"/>
          </a:xfrm>
          <a:prstGeom prst="rect">
            <a:avLst/>
          </a:prstGeom>
        </p:spPr>
        <p:txBody>
          <a:bodyPr wrap="square">
            <a:spAutoFit/>
          </a:bodyPr>
          <a:lstStyle/>
          <a:p>
            <a:pPr algn="ctr"/>
            <a:r>
              <a:rPr lang="en-US" dirty="0">
                <a:solidFill>
                  <a:srgbClr val="0000FF"/>
                </a:solidFill>
              </a:rPr>
              <a:t>https://content.govdelivery.com/accounts/USDOL/bulletins/192ac7a</a:t>
            </a:r>
          </a:p>
        </p:txBody>
      </p:sp>
    </p:spTree>
    <p:extLst>
      <p:ext uri="{BB962C8B-B14F-4D97-AF65-F5344CB8AC3E}">
        <p14:creationId xmlns:p14="http://schemas.microsoft.com/office/powerpoint/2010/main" val="240943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28600"/>
            <a:ext cx="8229600" cy="1143000"/>
          </a:xfrm>
        </p:spPr>
        <p:txBody>
          <a:bodyPr/>
          <a:lstStyle/>
          <a:p>
            <a:pPr eaLnBrk="1" hangingPunct="1"/>
            <a:r>
              <a:rPr lang="en-US" altLang="en-US" sz="4000" dirty="0" smtClean="0">
                <a:solidFill>
                  <a:schemeClr val="tx1"/>
                </a:solidFill>
              </a:rPr>
              <a:t>Guidance and Outreach </a:t>
            </a:r>
          </a:p>
        </p:txBody>
      </p:sp>
      <p:sp>
        <p:nvSpPr>
          <p:cNvPr id="55299" name="Rectangle 3"/>
          <p:cNvSpPr>
            <a:spLocks noGrp="1" noChangeArrowheads="1"/>
          </p:cNvSpPr>
          <p:nvPr>
            <p:ph sz="quarter" idx="13"/>
          </p:nvPr>
        </p:nvSpPr>
        <p:spPr>
          <a:xfrm>
            <a:off x="457200" y="1371602"/>
            <a:ext cx="8229600" cy="4648198"/>
          </a:xfrm>
        </p:spPr>
        <p:txBody>
          <a:bodyPr>
            <a:normAutofit lnSpcReduction="10000"/>
          </a:bodyPr>
          <a:lstStyle/>
          <a:p>
            <a:r>
              <a:rPr lang="en-US" altLang="en-US" sz="2800" dirty="0" smtClean="0">
                <a:solidFill>
                  <a:schemeClr val="tx1"/>
                </a:solidFill>
              </a:rPr>
              <a:t>Silica Rulemaking Webpage: </a:t>
            </a:r>
            <a:r>
              <a:rPr lang="en-US" altLang="en-US" sz="2800" dirty="0" smtClean="0">
                <a:solidFill>
                  <a:srgbClr val="FF0000"/>
                </a:solidFill>
                <a:hlinkClick r:id="rId3"/>
              </a:rPr>
              <a:t>www.osha.gov/silica</a:t>
            </a:r>
            <a:endParaRPr lang="en-US" altLang="en-US" sz="2800" dirty="0" smtClean="0">
              <a:solidFill>
                <a:srgbClr val="FF0000"/>
              </a:solidFill>
            </a:endParaRPr>
          </a:p>
          <a:p>
            <a:pPr lvl="1">
              <a:buFont typeface="Arial" panose="020B0604020202020204" pitchFamily="34" charset="0"/>
              <a:buChar char="•"/>
            </a:pPr>
            <a:r>
              <a:rPr lang="en-US" altLang="en-US" sz="2400" dirty="0" smtClean="0">
                <a:solidFill>
                  <a:schemeClr val="tx1"/>
                </a:solidFill>
              </a:rPr>
              <a:t>Fact sheets</a:t>
            </a:r>
          </a:p>
          <a:p>
            <a:pPr lvl="1">
              <a:buFont typeface="Arial" panose="020B0604020202020204" pitchFamily="34" charset="0"/>
              <a:buChar char="•"/>
            </a:pPr>
            <a:r>
              <a:rPr lang="en-US" altLang="en-US" sz="2400" dirty="0" smtClean="0">
                <a:solidFill>
                  <a:schemeClr val="tx1"/>
                </a:solidFill>
              </a:rPr>
              <a:t>FAQs</a:t>
            </a:r>
          </a:p>
          <a:p>
            <a:pPr lvl="1">
              <a:buFont typeface="Arial" panose="020B0604020202020204" pitchFamily="34" charset="0"/>
              <a:buChar char="•"/>
            </a:pPr>
            <a:r>
              <a:rPr lang="en-US" altLang="en-US" sz="2400" dirty="0" smtClean="0">
                <a:solidFill>
                  <a:schemeClr val="tx1"/>
                </a:solidFill>
              </a:rPr>
              <a:t>Video</a:t>
            </a:r>
          </a:p>
          <a:p>
            <a:pPr lvl="1">
              <a:buFont typeface="Arial" panose="020B0604020202020204" pitchFamily="34" charset="0"/>
              <a:buChar char="•"/>
            </a:pPr>
            <a:r>
              <a:rPr lang="en-US" altLang="en-US" sz="2400" dirty="0" smtClean="0">
                <a:solidFill>
                  <a:schemeClr val="tx1"/>
                </a:solidFill>
              </a:rPr>
              <a:t>Small </a:t>
            </a:r>
            <a:r>
              <a:rPr lang="en-US" altLang="en-US" sz="2400" dirty="0">
                <a:solidFill>
                  <a:schemeClr val="tx1"/>
                </a:solidFill>
              </a:rPr>
              <a:t>Entity Compliance </a:t>
            </a:r>
            <a:r>
              <a:rPr lang="en-US" altLang="en-US" sz="2400" dirty="0" smtClean="0">
                <a:solidFill>
                  <a:schemeClr val="tx1"/>
                </a:solidFill>
              </a:rPr>
              <a:t>Guide</a:t>
            </a:r>
            <a:endParaRPr lang="en-US" altLang="en-US" sz="2400" dirty="0">
              <a:solidFill>
                <a:schemeClr val="tx1"/>
              </a:solidFill>
            </a:endParaRPr>
          </a:p>
          <a:p>
            <a:r>
              <a:rPr lang="en-US" altLang="en-US" sz="2800" dirty="0" smtClean="0">
                <a:solidFill>
                  <a:schemeClr val="tx1"/>
                </a:solidFill>
              </a:rPr>
              <a:t>Appendix B – Medical Surveillance Guidelines</a:t>
            </a:r>
          </a:p>
          <a:p>
            <a:r>
              <a:rPr lang="en-US" altLang="en-US" sz="2800" dirty="0" smtClean="0">
                <a:solidFill>
                  <a:schemeClr val="tx1"/>
                </a:solidFill>
              </a:rPr>
              <a:t>Coming soon after publication:</a:t>
            </a:r>
            <a:endParaRPr lang="en-US" altLang="en-US" sz="2800" dirty="0">
              <a:solidFill>
                <a:schemeClr val="tx1"/>
              </a:solidFill>
            </a:endParaRPr>
          </a:p>
          <a:p>
            <a:pPr lvl="1" eaLnBrk="1" hangingPunct="1">
              <a:buFont typeface="Arial" panose="020B0604020202020204" pitchFamily="34" charset="0"/>
              <a:buChar char="•"/>
            </a:pPr>
            <a:r>
              <a:rPr lang="en-US" altLang="en-US" sz="2400" dirty="0" smtClean="0">
                <a:solidFill>
                  <a:schemeClr val="tx1"/>
                </a:solidFill>
              </a:rPr>
              <a:t>PowerPoint template</a:t>
            </a:r>
          </a:p>
          <a:p>
            <a:pPr lvl="1" eaLnBrk="1" hangingPunct="1">
              <a:buFont typeface="Arial" panose="020B0604020202020204" pitchFamily="34" charset="0"/>
              <a:buChar char="•"/>
            </a:pPr>
            <a:r>
              <a:rPr lang="en-US" altLang="en-US" sz="2400" dirty="0" smtClean="0">
                <a:solidFill>
                  <a:schemeClr val="tx1"/>
                </a:solidFill>
              </a:rPr>
              <a:t>Directive</a:t>
            </a:r>
          </a:p>
          <a:p>
            <a:pPr lvl="1" eaLnBrk="1" hangingPunct="1">
              <a:buFont typeface="Arial" panose="020B0604020202020204" pitchFamily="34" charset="0"/>
              <a:buChar char="•"/>
            </a:pPr>
            <a:endParaRPr lang="en-US" altLang="en-US" sz="2400" dirty="0" smtClean="0">
              <a:solidFill>
                <a:schemeClr val="tx1"/>
              </a:solidFill>
            </a:endParaRPr>
          </a:p>
        </p:txBody>
      </p:sp>
      <p:sp>
        <p:nvSpPr>
          <p:cNvPr id="4" name="Slide Number Placeholder 3"/>
          <p:cNvSpPr>
            <a:spLocks noGrp="1"/>
          </p:cNvSpPr>
          <p:nvPr>
            <p:ph type="sldNum" sz="quarter" idx="12"/>
          </p:nvPr>
        </p:nvSpPr>
        <p:spPr>
          <a:xfrm>
            <a:off x="8001000" y="6172200"/>
            <a:ext cx="685800" cy="365125"/>
          </a:xfrm>
        </p:spPr>
        <p:txBody>
          <a:bodyPr/>
          <a:lstStyle/>
          <a:p>
            <a:fld id="{4AF685D9-CCD3-4114-A06A-21DD342E2317}" type="slidenum">
              <a:rPr lang="en-US" smtClean="0">
                <a:solidFill>
                  <a:prstClr val="black">
                    <a:lumMod val="50000"/>
                    <a:lumOff val="50000"/>
                  </a:prstClr>
                </a:solidFill>
              </a:rPr>
              <a:pPr/>
              <a:t>74</a:t>
            </a:fld>
            <a:endParaRPr lang="en-US" dirty="0">
              <a:solidFill>
                <a:prstClr val="black">
                  <a:lumMod val="50000"/>
                  <a:lumOff val="50000"/>
                </a:prstClr>
              </a:solidFill>
            </a:endParaRPr>
          </a:p>
        </p:txBody>
      </p:sp>
    </p:spTree>
    <p:extLst>
      <p:ext uri="{BB962C8B-B14F-4D97-AF65-F5344CB8AC3E}">
        <p14:creationId xmlns:p14="http://schemas.microsoft.com/office/powerpoint/2010/main" val="8838431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04800" y="152400"/>
            <a:ext cx="8136082"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447806" y="6400799"/>
            <a:ext cx="3942169" cy="369332"/>
          </a:xfrm>
          <a:prstGeom prst="rect">
            <a:avLst/>
          </a:prstGeom>
          <a:solidFill>
            <a:srgbClr val="FFFFCC"/>
          </a:solidFill>
        </p:spPr>
        <p:txBody>
          <a:bodyPr wrap="none">
            <a:spAutoFit/>
          </a:bodyPr>
          <a:lstStyle/>
          <a:p>
            <a:r>
              <a:rPr lang="en-US" dirty="0"/>
              <a:t>http://www.osha.gov/silica/index.html</a:t>
            </a:r>
          </a:p>
        </p:txBody>
      </p:sp>
    </p:spTree>
    <p:extLst>
      <p:ext uri="{BB962C8B-B14F-4D97-AF65-F5344CB8AC3E}">
        <p14:creationId xmlns:p14="http://schemas.microsoft.com/office/powerpoint/2010/main" val="32667390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381000"/>
            <a:ext cx="4824714"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486400" y="5638801"/>
            <a:ext cx="3352800" cy="646331"/>
          </a:xfrm>
          <a:prstGeom prst="rect">
            <a:avLst/>
          </a:prstGeom>
          <a:solidFill>
            <a:srgbClr val="FFFFCC"/>
          </a:solidFill>
        </p:spPr>
        <p:txBody>
          <a:bodyPr wrap="square">
            <a:spAutoFit/>
          </a:bodyPr>
          <a:lstStyle/>
          <a:p>
            <a:pPr algn="ctr"/>
            <a:r>
              <a:rPr lang="en-US" dirty="0">
                <a:solidFill>
                  <a:srgbClr val="0000FF"/>
                </a:solidFill>
              </a:rPr>
              <a:t>https://www.osha.gov/Publications/OSHA3902.pdf</a:t>
            </a:r>
          </a:p>
        </p:txBody>
      </p:sp>
    </p:spTree>
    <p:extLst>
      <p:ext uri="{BB962C8B-B14F-4D97-AF65-F5344CB8AC3E}">
        <p14:creationId xmlns:p14="http://schemas.microsoft.com/office/powerpoint/2010/main" val="27160071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810000" y="6172200"/>
            <a:ext cx="1765639" cy="365125"/>
          </a:xfrm>
        </p:spPr>
        <p:txBody>
          <a:bodyPr/>
          <a:lstStyle/>
          <a:p>
            <a:fld id="{4AF685D9-CCD3-4114-A06A-21DD342E2317}" type="slidenum">
              <a:rPr lang="en-US" smtClean="0">
                <a:solidFill>
                  <a:prstClr val="black">
                    <a:lumMod val="50000"/>
                    <a:lumOff val="50000"/>
                  </a:prstClr>
                </a:solidFill>
              </a:rPr>
              <a:pPr/>
              <a:t>77</a:t>
            </a:fld>
            <a:endParaRPr lang="en-US">
              <a:solidFill>
                <a:prstClr val="black">
                  <a:lumMod val="50000"/>
                  <a:lumOff val="50000"/>
                </a:prstClr>
              </a:solidFill>
            </a:endParaRP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80999" y="228599"/>
            <a:ext cx="7639291" cy="6534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76600" y="5791200"/>
            <a:ext cx="3089564" cy="400110"/>
          </a:xfrm>
          <a:prstGeom prst="rect">
            <a:avLst/>
          </a:prstGeom>
          <a:solidFill>
            <a:srgbClr val="CCFFFF"/>
          </a:solidFill>
        </p:spPr>
        <p:txBody>
          <a:bodyPr wrap="none">
            <a:spAutoFit/>
          </a:bodyPr>
          <a:lstStyle/>
          <a:p>
            <a:r>
              <a:rPr lang="en-US" sz="2000" dirty="0"/>
              <a:t>http://www.silica-safe.org/</a:t>
            </a:r>
          </a:p>
        </p:txBody>
      </p:sp>
      <p:sp>
        <p:nvSpPr>
          <p:cNvPr id="5" name="Oval 4"/>
          <p:cNvSpPr/>
          <p:nvPr/>
        </p:nvSpPr>
        <p:spPr>
          <a:xfrm>
            <a:off x="381000" y="1447800"/>
            <a:ext cx="6477000" cy="533400"/>
          </a:xfrm>
          <a:prstGeom prst="ellipse">
            <a:avLst/>
          </a:prstGeom>
          <a:noFill/>
          <a:ln w="50800">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6392" y="4564284"/>
            <a:ext cx="2313008" cy="1226916"/>
          </a:xfrm>
          <a:prstGeom prst="ellipse">
            <a:avLst/>
          </a:prstGeom>
          <a:noFill/>
          <a:ln w="50800">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27664" y="4495800"/>
            <a:ext cx="2130136" cy="1295400"/>
          </a:xfrm>
          <a:prstGeom prst="ellipse">
            <a:avLst/>
          </a:prstGeom>
          <a:noFill/>
          <a:ln w="50800">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10200" y="4572000"/>
            <a:ext cx="2362200" cy="1143000"/>
          </a:xfrm>
          <a:prstGeom prst="ellipse">
            <a:avLst/>
          </a:prstGeom>
          <a:noFill/>
          <a:ln w="50800">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29100" y="1714500"/>
            <a:ext cx="3543300" cy="2476500"/>
          </a:xfrm>
          <a:prstGeom prst="ellipse">
            <a:avLst/>
          </a:prstGeom>
          <a:noFill/>
          <a:ln w="50800">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17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7" grpId="1" animBg="1"/>
      <p:bldP spid="8" grpId="1" animBg="1"/>
      <p:bldP spid="9" grpId="1" animBg="1"/>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78</a:t>
            </a:fld>
            <a:endParaRPr lang="en-US">
              <a:solidFill>
                <a:prstClr val="black">
                  <a:lumMod val="50000"/>
                  <a:lumOff val="50000"/>
                </a:prstClr>
              </a:solidFill>
            </a:endParaRPr>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35664" y="152400"/>
            <a:ext cx="5671595" cy="661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3868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49808"/>
          </a:xfrm>
        </p:spPr>
        <p:txBody>
          <a:bodyPr/>
          <a:lstStyle/>
          <a:p>
            <a:r>
              <a:rPr lang="en-US" dirty="0" smtClean="0"/>
              <a:t>Silica</a:t>
            </a:r>
            <a:endParaRPr lang="en-US" dirty="0"/>
          </a:p>
        </p:txBody>
      </p:sp>
      <p:sp>
        <p:nvSpPr>
          <p:cNvPr id="3" name="Content Placeholder 2"/>
          <p:cNvSpPr>
            <a:spLocks noGrp="1"/>
          </p:cNvSpPr>
          <p:nvPr>
            <p:ph sz="quarter" idx="13"/>
          </p:nvPr>
        </p:nvSpPr>
        <p:spPr>
          <a:xfrm>
            <a:off x="685800" y="1219200"/>
            <a:ext cx="8001000" cy="3474720"/>
          </a:xfrm>
        </p:spPr>
        <p:txBody>
          <a:bodyPr/>
          <a:lstStyle/>
          <a:p>
            <a:r>
              <a:rPr lang="en-US" sz="2400" dirty="0" smtClean="0"/>
              <a:t>Complete an inventory of silica operations</a:t>
            </a:r>
          </a:p>
          <a:p>
            <a:r>
              <a:rPr lang="en-US" sz="2400" dirty="0" smtClean="0"/>
              <a:t>Perform an assessment of each</a:t>
            </a:r>
          </a:p>
          <a:p>
            <a:r>
              <a:rPr lang="en-US" sz="2400" dirty="0" smtClean="0"/>
              <a:t>Establish controls (engineering and work procedures)</a:t>
            </a:r>
          </a:p>
          <a:p>
            <a:r>
              <a:rPr lang="en-US" sz="2400" dirty="0" smtClean="0"/>
              <a:t>PPE (respiratory protection)</a:t>
            </a:r>
            <a:endParaRPr lang="en-US" sz="2400" dirty="0" smtClean="0"/>
          </a:p>
          <a:p>
            <a:r>
              <a:rPr lang="en-US" sz="2400" dirty="0" smtClean="0"/>
              <a:t>Housekeeping</a:t>
            </a:r>
          </a:p>
          <a:p>
            <a:r>
              <a:rPr lang="en-US" sz="2400" dirty="0" smtClean="0"/>
              <a:t>Create a written exposure control plan</a:t>
            </a:r>
          </a:p>
          <a:p>
            <a:r>
              <a:rPr lang="en-US" sz="2400" dirty="0" smtClean="0"/>
              <a:t>Communicate/Train the workers, include the work plan</a:t>
            </a:r>
          </a:p>
          <a:p>
            <a:r>
              <a:rPr lang="en-US" sz="2400" dirty="0" smtClean="0"/>
              <a:t>Medical surveillance</a:t>
            </a:r>
          </a:p>
          <a:p>
            <a:r>
              <a:rPr lang="en-US" sz="2400" dirty="0" smtClean="0"/>
              <a:t>Recordkeeping</a:t>
            </a:r>
          </a:p>
          <a:p>
            <a:r>
              <a:rPr lang="en-US" sz="2400" dirty="0" smtClean="0"/>
              <a:t>Review</a:t>
            </a:r>
            <a:endParaRPr lang="en-US" sz="2400" dirty="0"/>
          </a:p>
        </p:txBody>
      </p:sp>
      <p:sp>
        <p:nvSpPr>
          <p:cNvPr id="4" name="Slide Number Placeholder 3"/>
          <p:cNvSpPr>
            <a:spLocks noGrp="1"/>
          </p:cNvSpPr>
          <p:nvPr>
            <p:ph type="sldNum" sz="quarter" idx="16"/>
          </p:nvPr>
        </p:nvSpPr>
        <p:spPr/>
        <p:txBody>
          <a:bodyPr/>
          <a:lstStyle/>
          <a:p>
            <a:pPr>
              <a:defRPr/>
            </a:pPr>
            <a:fld id="{BF68CC62-757B-4AB0-965E-D75C80477FBD}" type="slidenum">
              <a:rPr lang="en-US" smtClean="0"/>
              <a:pPr>
                <a:defRPr/>
              </a:pPr>
              <a:t>79</a:t>
            </a:fld>
            <a:endParaRPr lang="en-US" dirty="0"/>
          </a:p>
        </p:txBody>
      </p:sp>
      <p:pic>
        <p:nvPicPr>
          <p:cNvPr id="5"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43800" y="152400"/>
            <a:ext cx="1401257" cy="147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86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8</a:t>
            </a:fld>
            <a:endParaRPr lang="en-US" dirty="0">
              <a:solidFill>
                <a:prstClr val="black">
                  <a:lumMod val="50000"/>
                  <a:lumOff val="50000"/>
                </a:prstClr>
              </a:solidFill>
            </a:endParaRPr>
          </a:p>
        </p:txBody>
      </p:sp>
      <p:sp>
        <p:nvSpPr>
          <p:cNvPr id="3" name="Title 2"/>
          <p:cNvSpPr>
            <a:spLocks noGrp="1"/>
          </p:cNvSpPr>
          <p:nvPr>
            <p:ph type="title"/>
          </p:nvPr>
        </p:nvSpPr>
        <p:spPr/>
        <p:txBody>
          <a:bodyPr/>
          <a:lstStyle/>
          <a:p>
            <a:r>
              <a:rPr lang="en-US" altLang="en-US" sz="4000" dirty="0">
                <a:solidFill>
                  <a:schemeClr val="tx1"/>
                </a:solidFill>
              </a:rPr>
              <a:t>Reasons for </a:t>
            </a:r>
            <a:r>
              <a:rPr lang="en-US" altLang="en-US" sz="4000" dirty="0" smtClean="0">
                <a:solidFill>
                  <a:schemeClr val="tx1"/>
                </a:solidFill>
              </a:rPr>
              <a:t>the Rule</a:t>
            </a:r>
            <a:endParaRPr lang="en-US" sz="4000" dirty="0">
              <a:solidFill>
                <a:schemeClr val="tx1"/>
              </a:solidFill>
            </a:endParaRPr>
          </a:p>
        </p:txBody>
      </p:sp>
      <p:sp>
        <p:nvSpPr>
          <p:cNvPr id="4" name="Content Placeholder 3"/>
          <p:cNvSpPr>
            <a:spLocks noGrp="1"/>
          </p:cNvSpPr>
          <p:nvPr>
            <p:ph sz="quarter" idx="13"/>
          </p:nvPr>
        </p:nvSpPr>
        <p:spPr>
          <a:xfrm>
            <a:off x="609600" y="1676400"/>
            <a:ext cx="7620000" cy="4038600"/>
          </a:xfrm>
        </p:spPr>
        <p:txBody>
          <a:bodyPr>
            <a:noAutofit/>
          </a:bodyPr>
          <a:lstStyle/>
          <a:p>
            <a:r>
              <a:rPr lang="en-US" altLang="en-US" sz="2800" dirty="0">
                <a:solidFill>
                  <a:schemeClr val="tx1"/>
                </a:solidFill>
              </a:rPr>
              <a:t>Current </a:t>
            </a:r>
            <a:r>
              <a:rPr lang="en-US" altLang="en-US" sz="2800" dirty="0" smtClean="0">
                <a:solidFill>
                  <a:schemeClr val="tx1"/>
                </a:solidFill>
              </a:rPr>
              <a:t>permissible </a:t>
            </a:r>
            <a:r>
              <a:rPr lang="en-US" altLang="en-US" sz="2800" dirty="0">
                <a:solidFill>
                  <a:schemeClr val="tx1"/>
                </a:solidFill>
              </a:rPr>
              <a:t>e</a:t>
            </a:r>
            <a:r>
              <a:rPr lang="en-US" altLang="en-US" sz="2800" dirty="0" smtClean="0">
                <a:solidFill>
                  <a:schemeClr val="tx1"/>
                </a:solidFill>
              </a:rPr>
              <a:t>xposure </a:t>
            </a:r>
            <a:r>
              <a:rPr lang="en-US" altLang="en-US" sz="2800" dirty="0">
                <a:solidFill>
                  <a:schemeClr val="tx1"/>
                </a:solidFill>
              </a:rPr>
              <a:t>l</a:t>
            </a:r>
            <a:r>
              <a:rPr lang="en-US" altLang="en-US" sz="2800" dirty="0" smtClean="0">
                <a:solidFill>
                  <a:schemeClr val="tx1"/>
                </a:solidFill>
              </a:rPr>
              <a:t>imits </a:t>
            </a:r>
            <a:r>
              <a:rPr lang="en-US" altLang="en-US" sz="2800" dirty="0">
                <a:solidFill>
                  <a:schemeClr val="tx1"/>
                </a:solidFill>
              </a:rPr>
              <a:t>(PELs) are formulas that many find hard to understand</a:t>
            </a:r>
          </a:p>
          <a:p>
            <a:r>
              <a:rPr lang="en-US" altLang="en-US" sz="2800" dirty="0">
                <a:solidFill>
                  <a:schemeClr val="tx1"/>
                </a:solidFill>
              </a:rPr>
              <a:t>Construction/shipyard PELs are obsolete particle count limits</a:t>
            </a:r>
          </a:p>
          <a:p>
            <a:r>
              <a:rPr lang="en-US" altLang="en-US" sz="2800" dirty="0">
                <a:solidFill>
                  <a:schemeClr val="tx1"/>
                </a:solidFill>
              </a:rPr>
              <a:t>General industry formula PEL is about equal to 100 µg/m</a:t>
            </a:r>
            <a:r>
              <a:rPr lang="en-US" altLang="en-US" sz="2800" baseline="30000" dirty="0">
                <a:solidFill>
                  <a:schemeClr val="tx1"/>
                </a:solidFill>
              </a:rPr>
              <a:t>3</a:t>
            </a:r>
            <a:r>
              <a:rPr lang="en-US" altLang="en-US" sz="2800" dirty="0">
                <a:solidFill>
                  <a:schemeClr val="tx1"/>
                </a:solidFill>
              </a:rPr>
              <a:t>; construction/shipyard formulas are about 250 µg/m</a:t>
            </a:r>
            <a:r>
              <a:rPr lang="en-US" altLang="en-US" sz="2800" baseline="30000" dirty="0">
                <a:solidFill>
                  <a:schemeClr val="tx1"/>
                </a:solidFill>
              </a:rPr>
              <a:t>3</a:t>
            </a:r>
            <a:endParaRPr lang="en-US" sz="2800" dirty="0">
              <a:solidFill>
                <a:schemeClr val="tx1"/>
              </a:solidFill>
            </a:endParaRPr>
          </a:p>
        </p:txBody>
      </p:sp>
    </p:spTree>
    <p:extLst>
      <p:ext uri="{BB962C8B-B14F-4D97-AF65-F5344CB8AC3E}">
        <p14:creationId xmlns:p14="http://schemas.microsoft.com/office/powerpoint/2010/main" val="18447430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bwMode="white">
          <a:xfrm>
            <a:off x="457200" y="304800"/>
            <a:ext cx="8229600" cy="762000"/>
          </a:xfrm>
        </p:spPr>
        <p:txBody>
          <a:bodyPr/>
          <a:lstStyle/>
          <a:p>
            <a:pPr eaLnBrk="1" hangingPunct="1"/>
            <a:r>
              <a:rPr lang="en-US" altLang="en-US" i="1" dirty="0" smtClean="0">
                <a:solidFill>
                  <a:srgbClr val="FFFFCC"/>
                </a:solidFill>
              </a:rPr>
              <a:t>Pennsylvania OSHA Area Offices </a:t>
            </a:r>
          </a:p>
        </p:txBody>
      </p:sp>
      <p:pic>
        <p:nvPicPr>
          <p:cNvPr id="114691" name="Picture 3" descr="map7"/>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64680" y="1050213"/>
            <a:ext cx="5486400" cy="4340225"/>
          </a:xfrm>
        </p:spPr>
      </p:pic>
      <p:sp>
        <p:nvSpPr>
          <p:cNvPr id="114692" name="Rectangle 4"/>
          <p:cNvSpPr>
            <a:spLocks noChangeArrowheads="1"/>
          </p:cNvSpPr>
          <p:nvPr/>
        </p:nvSpPr>
        <p:spPr bwMode="auto">
          <a:xfrm>
            <a:off x="5775325" y="1447800"/>
            <a:ext cx="3368675" cy="5022850"/>
          </a:xfrm>
          <a:prstGeom prst="rect">
            <a:avLst/>
          </a:prstGeom>
          <a:solidFill>
            <a:srgbClr val="EAEAEA">
              <a:alpha val="8588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lnSpc>
                <a:spcPct val="150000"/>
              </a:lnSpc>
              <a:spcBef>
                <a:spcPct val="20000"/>
              </a:spcBef>
              <a:buFont typeface="Arial" charset="0"/>
              <a:buChar char="•"/>
              <a:tabLst>
                <a:tab pos="228600" algn="l"/>
                <a:tab pos="2971800" algn="l"/>
              </a:tabLst>
              <a:defRPr sz="3200">
                <a:solidFill>
                  <a:schemeClr val="tx1"/>
                </a:solidFill>
                <a:latin typeface="Corbel" pitchFamily="34" charset="0"/>
              </a:defRPr>
            </a:lvl1pPr>
            <a:lvl2pPr marL="742950" indent="-285750" eaLnBrk="0" hangingPunct="0">
              <a:lnSpc>
                <a:spcPct val="150000"/>
              </a:lnSpc>
              <a:spcBef>
                <a:spcPct val="20000"/>
              </a:spcBef>
              <a:buFont typeface="Arial" charset="0"/>
              <a:buChar char="–"/>
              <a:tabLst>
                <a:tab pos="228600" algn="l"/>
                <a:tab pos="2971800" algn="l"/>
              </a:tabLst>
              <a:defRPr sz="2800">
                <a:solidFill>
                  <a:schemeClr val="tx1"/>
                </a:solidFill>
                <a:latin typeface="Corbel" pitchFamily="34" charset="0"/>
              </a:defRPr>
            </a:lvl2pPr>
            <a:lvl3pPr marL="1143000" indent="-228600" eaLnBrk="0" hangingPunct="0">
              <a:lnSpc>
                <a:spcPct val="150000"/>
              </a:lnSpc>
              <a:spcBef>
                <a:spcPct val="20000"/>
              </a:spcBef>
              <a:buFont typeface="Arial" charset="0"/>
              <a:buChar char="•"/>
              <a:tabLst>
                <a:tab pos="228600" algn="l"/>
                <a:tab pos="2971800" algn="l"/>
              </a:tabLst>
              <a:defRPr sz="2400">
                <a:solidFill>
                  <a:schemeClr val="tx1"/>
                </a:solidFill>
                <a:latin typeface="Corbel" pitchFamily="34" charset="0"/>
              </a:defRPr>
            </a:lvl3pPr>
            <a:lvl4pPr marL="1600200" indent="-228600" eaLnBrk="0" hangingPunct="0">
              <a:lnSpc>
                <a:spcPct val="150000"/>
              </a:lnSpc>
              <a:spcBef>
                <a:spcPct val="20000"/>
              </a:spcBef>
              <a:buFont typeface="Arial" charset="0"/>
              <a:buChar char="–"/>
              <a:tabLst>
                <a:tab pos="228600" algn="l"/>
                <a:tab pos="2971800" algn="l"/>
              </a:tabLst>
              <a:defRPr sz="2000">
                <a:solidFill>
                  <a:schemeClr val="tx1"/>
                </a:solidFill>
                <a:latin typeface="Corbel" pitchFamily="34" charset="0"/>
              </a:defRPr>
            </a:lvl4pPr>
            <a:lvl5pPr marL="2057400" indent="-228600" eaLnBrk="0" hangingPunct="0">
              <a:lnSpc>
                <a:spcPct val="150000"/>
              </a:lnSpc>
              <a:spcBef>
                <a:spcPct val="20000"/>
              </a:spcBef>
              <a:buFont typeface="Arial" charset="0"/>
              <a:buChar char="»"/>
              <a:tabLst>
                <a:tab pos="228600" algn="l"/>
                <a:tab pos="2971800" algn="l"/>
              </a:tabLst>
              <a:defRPr sz="2000">
                <a:solidFill>
                  <a:schemeClr val="tx1"/>
                </a:solidFill>
                <a:latin typeface="Corbel" pitchFamily="34" charset="0"/>
              </a:defRPr>
            </a:lvl5pPr>
            <a:lvl6pPr marL="2514600" indent="-228600" defTabSz="457200" eaLnBrk="0" fontAlgn="base" hangingPunct="0">
              <a:lnSpc>
                <a:spcPct val="150000"/>
              </a:lnSpc>
              <a:spcBef>
                <a:spcPct val="20000"/>
              </a:spcBef>
              <a:spcAft>
                <a:spcPct val="0"/>
              </a:spcAft>
              <a:buFont typeface="Arial" charset="0"/>
              <a:buChar char="»"/>
              <a:tabLst>
                <a:tab pos="228600" algn="l"/>
                <a:tab pos="2971800" algn="l"/>
              </a:tabLst>
              <a:defRPr sz="2000">
                <a:solidFill>
                  <a:schemeClr val="tx1"/>
                </a:solidFill>
                <a:latin typeface="Corbel" pitchFamily="34" charset="0"/>
              </a:defRPr>
            </a:lvl6pPr>
            <a:lvl7pPr marL="2971800" indent="-228600" defTabSz="457200" eaLnBrk="0" fontAlgn="base" hangingPunct="0">
              <a:lnSpc>
                <a:spcPct val="150000"/>
              </a:lnSpc>
              <a:spcBef>
                <a:spcPct val="20000"/>
              </a:spcBef>
              <a:spcAft>
                <a:spcPct val="0"/>
              </a:spcAft>
              <a:buFont typeface="Arial" charset="0"/>
              <a:buChar char="»"/>
              <a:tabLst>
                <a:tab pos="228600" algn="l"/>
                <a:tab pos="2971800" algn="l"/>
              </a:tabLst>
              <a:defRPr sz="2000">
                <a:solidFill>
                  <a:schemeClr val="tx1"/>
                </a:solidFill>
                <a:latin typeface="Corbel" pitchFamily="34" charset="0"/>
              </a:defRPr>
            </a:lvl7pPr>
            <a:lvl8pPr marL="3429000" indent="-228600" defTabSz="457200" eaLnBrk="0" fontAlgn="base" hangingPunct="0">
              <a:lnSpc>
                <a:spcPct val="150000"/>
              </a:lnSpc>
              <a:spcBef>
                <a:spcPct val="20000"/>
              </a:spcBef>
              <a:spcAft>
                <a:spcPct val="0"/>
              </a:spcAft>
              <a:buFont typeface="Arial" charset="0"/>
              <a:buChar char="»"/>
              <a:tabLst>
                <a:tab pos="228600" algn="l"/>
                <a:tab pos="2971800" algn="l"/>
              </a:tabLst>
              <a:defRPr sz="2000">
                <a:solidFill>
                  <a:schemeClr val="tx1"/>
                </a:solidFill>
                <a:latin typeface="Corbel" pitchFamily="34" charset="0"/>
              </a:defRPr>
            </a:lvl8pPr>
            <a:lvl9pPr marL="3886200" indent="-228600" defTabSz="457200" eaLnBrk="0" fontAlgn="base" hangingPunct="0">
              <a:lnSpc>
                <a:spcPct val="150000"/>
              </a:lnSpc>
              <a:spcBef>
                <a:spcPct val="20000"/>
              </a:spcBef>
              <a:spcAft>
                <a:spcPct val="0"/>
              </a:spcAft>
              <a:buFont typeface="Arial" charset="0"/>
              <a:buChar char="»"/>
              <a:tabLst>
                <a:tab pos="228600" algn="l"/>
                <a:tab pos="2971800" algn="l"/>
              </a:tabLst>
              <a:defRPr sz="2000">
                <a:solidFill>
                  <a:schemeClr val="tx1"/>
                </a:solidFill>
                <a:latin typeface="Corbel" pitchFamily="34" charset="0"/>
              </a:defRPr>
            </a:lvl9pPr>
          </a:lstStyle>
          <a:p>
            <a:pPr algn="ctr" defTabSz="457200">
              <a:lnSpc>
                <a:spcPct val="100000"/>
              </a:lnSpc>
              <a:spcBef>
                <a:spcPct val="0"/>
              </a:spcBef>
              <a:buFontTx/>
              <a:buNone/>
            </a:pPr>
            <a:r>
              <a:rPr lang="en-US" altLang="en-US" sz="2400" b="1" dirty="0" smtClean="0">
                <a:solidFill>
                  <a:srgbClr val="000099"/>
                </a:solidFill>
                <a:latin typeface="Times" pitchFamily="18" charset="0"/>
                <a:ea typeface="ＭＳ Ｐゴシック"/>
                <a:cs typeface="Arial" charset="0"/>
              </a:rPr>
              <a:t>Allentown Area Office</a:t>
            </a:r>
            <a:endParaRPr lang="en-US" altLang="en-US" sz="2400" dirty="0" smtClean="0">
              <a:solidFill>
                <a:srgbClr val="000099"/>
              </a:solidFill>
              <a:latin typeface="Times" pitchFamily="18" charset="0"/>
              <a:ea typeface="ＭＳ Ｐゴシック"/>
              <a:cs typeface="Arial" charset="0"/>
            </a:endParaRPr>
          </a:p>
          <a:p>
            <a:pPr algn="ctr" defTabSz="457200">
              <a:lnSpc>
                <a:spcPct val="100000"/>
              </a:lnSpc>
              <a:spcBef>
                <a:spcPct val="0"/>
              </a:spcBef>
              <a:buFontTx/>
              <a:buNone/>
            </a:pPr>
            <a:r>
              <a:rPr lang="en-US" altLang="en-US" sz="2200" dirty="0" smtClean="0">
                <a:solidFill>
                  <a:srgbClr val="000099"/>
                </a:solidFill>
                <a:latin typeface="Times New Roman" pitchFamily="18" charset="0"/>
                <a:ea typeface="ＭＳ Ｐゴシック"/>
                <a:cs typeface="Arial" charset="0"/>
              </a:rPr>
              <a:t>(267) 429-7542</a:t>
            </a:r>
            <a:r>
              <a:rPr lang="en-US" altLang="en-US" sz="2200" dirty="0" smtClean="0">
                <a:solidFill>
                  <a:srgbClr val="0066FF"/>
                </a:solidFill>
                <a:latin typeface="Times New Roman" pitchFamily="18" charset="0"/>
                <a:ea typeface="ＭＳ Ｐゴシック"/>
                <a:cs typeface="Arial" charset="0"/>
              </a:rPr>
              <a:t> </a:t>
            </a:r>
          </a:p>
          <a:p>
            <a:pPr algn="ctr" defTabSz="457200">
              <a:lnSpc>
                <a:spcPct val="100000"/>
              </a:lnSpc>
              <a:spcBef>
                <a:spcPct val="0"/>
              </a:spcBef>
              <a:buFontTx/>
              <a:buNone/>
            </a:pPr>
            <a:r>
              <a:rPr lang="en-US" altLang="en-US" sz="2400" b="1" dirty="0" smtClean="0">
                <a:solidFill>
                  <a:srgbClr val="000099"/>
                </a:solidFill>
                <a:latin typeface="Times New Roman" pitchFamily="18" charset="0"/>
                <a:ea typeface="ＭＳ Ｐゴシック"/>
                <a:cs typeface="Arial" charset="0"/>
              </a:rPr>
              <a:t>Erie Area Office</a:t>
            </a:r>
            <a:endParaRPr lang="en-US" altLang="en-US" sz="2400" dirty="0" smtClean="0">
              <a:solidFill>
                <a:srgbClr val="000099"/>
              </a:solidFill>
              <a:latin typeface="Times New Roman" pitchFamily="18" charset="0"/>
              <a:ea typeface="ＭＳ Ｐゴシック"/>
              <a:cs typeface="Arial" charset="0"/>
            </a:endParaRPr>
          </a:p>
          <a:p>
            <a:pPr algn="ctr" defTabSz="457200" eaLnBrk="1" hangingPunct="1">
              <a:lnSpc>
                <a:spcPct val="100000"/>
              </a:lnSpc>
              <a:spcBef>
                <a:spcPct val="0"/>
              </a:spcBef>
              <a:buFontTx/>
              <a:buNone/>
            </a:pPr>
            <a:r>
              <a:rPr lang="en-US" altLang="en-US" sz="2200" dirty="0" smtClean="0">
                <a:solidFill>
                  <a:srgbClr val="000099"/>
                </a:solidFill>
                <a:latin typeface="Times New Roman" pitchFamily="18" charset="0"/>
                <a:ea typeface="ＭＳ Ｐゴシック"/>
                <a:cs typeface="Arial" charset="0"/>
              </a:rPr>
              <a:t>(814) 874-5150</a:t>
            </a:r>
          </a:p>
          <a:p>
            <a:pPr algn="ctr" defTabSz="457200">
              <a:lnSpc>
                <a:spcPct val="100000"/>
              </a:lnSpc>
              <a:spcBef>
                <a:spcPct val="0"/>
              </a:spcBef>
              <a:buFontTx/>
              <a:buNone/>
            </a:pPr>
            <a:r>
              <a:rPr lang="en-US" altLang="en-US" sz="2400" b="1" dirty="0" smtClean="0">
                <a:solidFill>
                  <a:srgbClr val="000099"/>
                </a:solidFill>
                <a:latin typeface="Times" pitchFamily="18" charset="0"/>
                <a:ea typeface="ＭＳ Ｐゴシック"/>
                <a:cs typeface="Arial" charset="0"/>
              </a:rPr>
              <a:t>Harrisburg Area Office</a:t>
            </a:r>
            <a:endParaRPr lang="en-US" altLang="en-US" sz="2400" dirty="0" smtClean="0">
              <a:solidFill>
                <a:srgbClr val="000099"/>
              </a:solidFill>
              <a:latin typeface="Times" pitchFamily="18" charset="0"/>
              <a:ea typeface="ＭＳ Ｐゴシック"/>
              <a:cs typeface="Arial" charset="0"/>
            </a:endParaRPr>
          </a:p>
          <a:p>
            <a:pPr algn="ctr" defTabSz="457200">
              <a:lnSpc>
                <a:spcPct val="100000"/>
              </a:lnSpc>
              <a:spcBef>
                <a:spcPct val="0"/>
              </a:spcBef>
              <a:buFontTx/>
              <a:buNone/>
            </a:pPr>
            <a:r>
              <a:rPr lang="en-US" altLang="en-US" sz="2200" dirty="0" smtClean="0">
                <a:solidFill>
                  <a:srgbClr val="000099"/>
                </a:solidFill>
                <a:latin typeface="Times" pitchFamily="18" charset="0"/>
                <a:ea typeface="ＭＳ Ｐゴシック"/>
                <a:cs typeface="Arial" charset="0"/>
              </a:rPr>
              <a:t>	(717) 782-3902</a:t>
            </a:r>
          </a:p>
          <a:p>
            <a:pPr algn="ctr" defTabSz="457200">
              <a:lnSpc>
                <a:spcPct val="100000"/>
              </a:lnSpc>
              <a:spcBef>
                <a:spcPct val="0"/>
              </a:spcBef>
              <a:buFontTx/>
              <a:buNone/>
            </a:pPr>
            <a:r>
              <a:rPr lang="en-US" altLang="en-US" sz="2400" b="1" dirty="0" smtClean="0">
                <a:solidFill>
                  <a:srgbClr val="000099"/>
                </a:solidFill>
                <a:latin typeface="Times" pitchFamily="18" charset="0"/>
                <a:ea typeface="ＭＳ Ｐゴシック"/>
                <a:cs typeface="Arial" charset="0"/>
              </a:rPr>
              <a:t>Philadelphia Area Office</a:t>
            </a:r>
            <a:endParaRPr lang="en-US" altLang="en-US" sz="2400" dirty="0" smtClean="0">
              <a:solidFill>
                <a:srgbClr val="000099"/>
              </a:solidFill>
              <a:latin typeface="Times" pitchFamily="18" charset="0"/>
              <a:ea typeface="ＭＳ Ｐゴシック"/>
              <a:cs typeface="Arial" charset="0"/>
            </a:endParaRPr>
          </a:p>
          <a:p>
            <a:pPr algn="ctr" defTabSz="457200">
              <a:lnSpc>
                <a:spcPct val="100000"/>
              </a:lnSpc>
              <a:spcBef>
                <a:spcPct val="0"/>
              </a:spcBef>
              <a:buFontTx/>
              <a:buNone/>
            </a:pPr>
            <a:r>
              <a:rPr lang="en-US" altLang="en-US" sz="2200" dirty="0" smtClean="0">
                <a:solidFill>
                  <a:srgbClr val="000099"/>
                </a:solidFill>
                <a:latin typeface="Times" pitchFamily="18" charset="0"/>
                <a:ea typeface="ＭＳ Ｐゴシック"/>
                <a:cs typeface="Arial" charset="0"/>
              </a:rPr>
              <a:t>	(215) 597-4955</a:t>
            </a:r>
          </a:p>
          <a:p>
            <a:pPr algn="ctr" defTabSz="457200">
              <a:lnSpc>
                <a:spcPct val="100000"/>
              </a:lnSpc>
              <a:spcBef>
                <a:spcPct val="0"/>
              </a:spcBef>
              <a:buFontTx/>
              <a:buNone/>
            </a:pPr>
            <a:r>
              <a:rPr lang="en-US" altLang="en-US" sz="2400" b="1" dirty="0" smtClean="0">
                <a:solidFill>
                  <a:srgbClr val="000099"/>
                </a:solidFill>
                <a:latin typeface="Times" pitchFamily="18" charset="0"/>
                <a:ea typeface="ＭＳ Ｐゴシック"/>
                <a:cs typeface="Arial" charset="0"/>
              </a:rPr>
              <a:t>Pittsburgh Area Office</a:t>
            </a:r>
            <a:endParaRPr lang="en-US" altLang="en-US" sz="2400" dirty="0" smtClean="0">
              <a:solidFill>
                <a:srgbClr val="000099"/>
              </a:solidFill>
              <a:latin typeface="Times" pitchFamily="18" charset="0"/>
              <a:ea typeface="ＭＳ Ｐゴシック"/>
              <a:cs typeface="Arial" charset="0"/>
            </a:endParaRPr>
          </a:p>
          <a:p>
            <a:pPr algn="ctr" defTabSz="457200">
              <a:lnSpc>
                <a:spcPct val="100000"/>
              </a:lnSpc>
              <a:spcBef>
                <a:spcPct val="0"/>
              </a:spcBef>
              <a:buFontTx/>
              <a:buNone/>
            </a:pPr>
            <a:r>
              <a:rPr lang="en-US" altLang="en-US" sz="2200" dirty="0" smtClean="0">
                <a:solidFill>
                  <a:srgbClr val="000099"/>
                </a:solidFill>
                <a:latin typeface="Times" pitchFamily="18" charset="0"/>
                <a:ea typeface="ＭＳ Ｐゴシック"/>
                <a:cs typeface="Arial" charset="0"/>
              </a:rPr>
              <a:t>	(412) 395-4903</a:t>
            </a:r>
          </a:p>
          <a:p>
            <a:pPr algn="ctr" defTabSz="457200">
              <a:lnSpc>
                <a:spcPct val="100000"/>
              </a:lnSpc>
              <a:spcBef>
                <a:spcPct val="0"/>
              </a:spcBef>
              <a:buFontTx/>
              <a:buNone/>
            </a:pPr>
            <a:r>
              <a:rPr lang="en-US" altLang="en-US" sz="2400" b="1" dirty="0" smtClean="0">
                <a:solidFill>
                  <a:srgbClr val="000099"/>
                </a:solidFill>
                <a:latin typeface="Times" pitchFamily="18" charset="0"/>
                <a:ea typeface="ＭＳ Ｐゴシック"/>
                <a:cs typeface="Arial" charset="0"/>
              </a:rPr>
              <a:t>Wilkes-Barre Area Office</a:t>
            </a:r>
            <a:endParaRPr lang="en-US" altLang="en-US" sz="2400" dirty="0" smtClean="0">
              <a:solidFill>
                <a:srgbClr val="000099"/>
              </a:solidFill>
              <a:latin typeface="Times" pitchFamily="18" charset="0"/>
              <a:ea typeface="ＭＳ Ｐゴシック"/>
              <a:cs typeface="Arial" charset="0"/>
            </a:endParaRPr>
          </a:p>
          <a:p>
            <a:pPr algn="ctr" defTabSz="457200">
              <a:lnSpc>
                <a:spcPct val="100000"/>
              </a:lnSpc>
              <a:spcBef>
                <a:spcPct val="0"/>
              </a:spcBef>
              <a:buFontTx/>
              <a:buNone/>
            </a:pPr>
            <a:r>
              <a:rPr lang="en-US" altLang="en-US" sz="2200" dirty="0" smtClean="0">
                <a:solidFill>
                  <a:srgbClr val="000099"/>
                </a:solidFill>
                <a:latin typeface="Times" pitchFamily="18" charset="0"/>
                <a:ea typeface="ＭＳ Ｐゴシック"/>
                <a:cs typeface="Arial" charset="0"/>
              </a:rPr>
              <a:t>	(570) 826-6538</a:t>
            </a:r>
          </a:p>
        </p:txBody>
      </p:sp>
      <p:sp>
        <p:nvSpPr>
          <p:cNvPr id="114693" name="Text Box 5"/>
          <p:cNvSpPr txBox="1">
            <a:spLocks noChangeArrowheads="1"/>
          </p:cNvSpPr>
          <p:nvPr/>
        </p:nvSpPr>
        <p:spPr bwMode="white">
          <a:xfrm>
            <a:off x="990600" y="5334000"/>
            <a:ext cx="3352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lnSpc>
                <a:spcPct val="150000"/>
              </a:lnSpc>
              <a:spcBef>
                <a:spcPct val="20000"/>
              </a:spcBef>
              <a:buFont typeface="Arial" charset="0"/>
              <a:buChar char="•"/>
              <a:defRPr sz="3200">
                <a:solidFill>
                  <a:schemeClr val="tx1"/>
                </a:solidFill>
                <a:latin typeface="Corbel" pitchFamily="34" charset="0"/>
              </a:defRPr>
            </a:lvl1pPr>
            <a:lvl2pPr marL="742950" indent="-285750" eaLnBrk="0" hangingPunct="0">
              <a:lnSpc>
                <a:spcPct val="150000"/>
              </a:lnSpc>
              <a:spcBef>
                <a:spcPct val="20000"/>
              </a:spcBef>
              <a:buFont typeface="Arial" charset="0"/>
              <a:buChar char="–"/>
              <a:defRPr sz="2800">
                <a:solidFill>
                  <a:schemeClr val="tx1"/>
                </a:solidFill>
                <a:latin typeface="Corbel" pitchFamily="34" charset="0"/>
              </a:defRPr>
            </a:lvl2pPr>
            <a:lvl3pPr marL="1143000" indent="-228600" eaLnBrk="0" hangingPunct="0">
              <a:lnSpc>
                <a:spcPct val="150000"/>
              </a:lnSpc>
              <a:spcBef>
                <a:spcPct val="20000"/>
              </a:spcBef>
              <a:buFont typeface="Arial" charset="0"/>
              <a:buChar char="•"/>
              <a:defRPr sz="2400">
                <a:solidFill>
                  <a:schemeClr val="tx1"/>
                </a:solidFill>
                <a:latin typeface="Corbel" pitchFamily="34" charset="0"/>
              </a:defRPr>
            </a:lvl3pPr>
            <a:lvl4pPr marL="1600200" indent="-228600" eaLnBrk="0" hangingPunct="0">
              <a:lnSpc>
                <a:spcPct val="150000"/>
              </a:lnSpc>
              <a:spcBef>
                <a:spcPct val="20000"/>
              </a:spcBef>
              <a:buFont typeface="Arial" charset="0"/>
              <a:buChar char="–"/>
              <a:defRPr sz="2000">
                <a:solidFill>
                  <a:schemeClr val="tx1"/>
                </a:solidFill>
                <a:latin typeface="Corbel" pitchFamily="34" charset="0"/>
              </a:defRPr>
            </a:lvl4pPr>
            <a:lvl5pPr marL="2057400" indent="-228600" eaLnBrk="0" hangingPunct="0">
              <a:lnSpc>
                <a:spcPct val="150000"/>
              </a:lnSpc>
              <a:spcBef>
                <a:spcPct val="20000"/>
              </a:spcBef>
              <a:buFont typeface="Arial" charset="0"/>
              <a:buChar char="»"/>
              <a:defRPr sz="2000">
                <a:solidFill>
                  <a:schemeClr val="tx1"/>
                </a:solidFill>
                <a:latin typeface="Corbel" pitchFamily="34" charset="0"/>
              </a:defRPr>
            </a:lvl5pPr>
            <a:lvl6pPr marL="25146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6pPr>
            <a:lvl7pPr marL="29718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7pPr>
            <a:lvl8pPr marL="34290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8pPr>
            <a:lvl9pPr marL="38862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9pPr>
          </a:lstStyle>
          <a:p>
            <a:pPr algn="ctr" defTabSz="457200">
              <a:lnSpc>
                <a:spcPct val="100000"/>
              </a:lnSpc>
              <a:spcBef>
                <a:spcPct val="0"/>
              </a:spcBef>
              <a:buFontTx/>
              <a:buNone/>
            </a:pPr>
            <a:r>
              <a:rPr lang="en-US" altLang="en-US" sz="2400" b="1" dirty="0" smtClean="0">
                <a:solidFill>
                  <a:srgbClr val="FFFFCC"/>
                </a:solidFill>
                <a:latin typeface="Times" pitchFamily="18" charset="0"/>
                <a:ea typeface="ＭＳ Ｐゴシック"/>
                <a:cs typeface="Arial" charset="0"/>
              </a:rPr>
              <a:t>Main OSHA Number:  </a:t>
            </a:r>
          </a:p>
          <a:p>
            <a:pPr algn="ctr" defTabSz="457200">
              <a:lnSpc>
                <a:spcPct val="100000"/>
              </a:lnSpc>
              <a:spcBef>
                <a:spcPct val="0"/>
              </a:spcBef>
              <a:buFontTx/>
              <a:buNone/>
            </a:pPr>
            <a:r>
              <a:rPr lang="en-US" altLang="en-US" sz="2400" dirty="0" smtClean="0">
                <a:solidFill>
                  <a:srgbClr val="FFFFCC"/>
                </a:solidFill>
                <a:latin typeface="Times" pitchFamily="18" charset="0"/>
                <a:ea typeface="ＭＳ Ｐゴシック"/>
                <a:cs typeface="Arial" charset="0"/>
              </a:rPr>
              <a:t>1-800-321-OSHA, </a:t>
            </a:r>
          </a:p>
          <a:p>
            <a:pPr algn="ctr" defTabSz="457200">
              <a:lnSpc>
                <a:spcPct val="100000"/>
              </a:lnSpc>
              <a:spcBef>
                <a:spcPct val="0"/>
              </a:spcBef>
              <a:buFontTx/>
              <a:buNone/>
            </a:pPr>
            <a:r>
              <a:rPr lang="en-US" altLang="en-US" sz="2400" dirty="0" smtClean="0">
                <a:solidFill>
                  <a:srgbClr val="FFFFCC"/>
                </a:solidFill>
                <a:latin typeface="Times" pitchFamily="18" charset="0"/>
                <a:ea typeface="ＭＳ Ｐゴシック"/>
                <a:cs typeface="Arial" charset="0"/>
              </a:rPr>
              <a:t>1-800-321-6742</a:t>
            </a:r>
          </a:p>
        </p:txBody>
      </p:sp>
      <p:sp>
        <p:nvSpPr>
          <p:cNvPr id="114694" name="Text Box 6"/>
          <p:cNvSpPr txBox="1">
            <a:spLocks noChangeArrowheads="1"/>
          </p:cNvSpPr>
          <p:nvPr/>
        </p:nvSpPr>
        <p:spPr bwMode="auto">
          <a:xfrm>
            <a:off x="7010400" y="6613525"/>
            <a:ext cx="11620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50000"/>
              </a:lnSpc>
              <a:spcBef>
                <a:spcPct val="20000"/>
              </a:spcBef>
              <a:buFont typeface="Arial" charset="0"/>
              <a:buChar char="•"/>
              <a:defRPr sz="3200">
                <a:solidFill>
                  <a:schemeClr val="tx1"/>
                </a:solidFill>
                <a:latin typeface="Corbel" pitchFamily="34" charset="0"/>
              </a:defRPr>
            </a:lvl1pPr>
            <a:lvl2pPr marL="742950" indent="-285750" eaLnBrk="0" hangingPunct="0">
              <a:lnSpc>
                <a:spcPct val="150000"/>
              </a:lnSpc>
              <a:spcBef>
                <a:spcPct val="20000"/>
              </a:spcBef>
              <a:buFont typeface="Arial" charset="0"/>
              <a:buChar char="–"/>
              <a:defRPr sz="2800">
                <a:solidFill>
                  <a:schemeClr val="tx1"/>
                </a:solidFill>
                <a:latin typeface="Corbel" pitchFamily="34" charset="0"/>
              </a:defRPr>
            </a:lvl2pPr>
            <a:lvl3pPr marL="1143000" indent="-228600" eaLnBrk="0" hangingPunct="0">
              <a:lnSpc>
                <a:spcPct val="150000"/>
              </a:lnSpc>
              <a:spcBef>
                <a:spcPct val="20000"/>
              </a:spcBef>
              <a:buFont typeface="Arial" charset="0"/>
              <a:buChar char="•"/>
              <a:defRPr sz="2400">
                <a:solidFill>
                  <a:schemeClr val="tx1"/>
                </a:solidFill>
                <a:latin typeface="Corbel" pitchFamily="34" charset="0"/>
              </a:defRPr>
            </a:lvl3pPr>
            <a:lvl4pPr marL="1600200" indent="-228600" eaLnBrk="0" hangingPunct="0">
              <a:lnSpc>
                <a:spcPct val="150000"/>
              </a:lnSpc>
              <a:spcBef>
                <a:spcPct val="20000"/>
              </a:spcBef>
              <a:buFont typeface="Arial" charset="0"/>
              <a:buChar char="–"/>
              <a:defRPr sz="2000">
                <a:solidFill>
                  <a:schemeClr val="tx1"/>
                </a:solidFill>
                <a:latin typeface="Corbel" pitchFamily="34" charset="0"/>
              </a:defRPr>
            </a:lvl4pPr>
            <a:lvl5pPr marL="2057400" indent="-228600" eaLnBrk="0" hangingPunct="0">
              <a:lnSpc>
                <a:spcPct val="150000"/>
              </a:lnSpc>
              <a:spcBef>
                <a:spcPct val="20000"/>
              </a:spcBef>
              <a:buFont typeface="Arial" charset="0"/>
              <a:buChar char="»"/>
              <a:defRPr sz="2000">
                <a:solidFill>
                  <a:schemeClr val="tx1"/>
                </a:solidFill>
                <a:latin typeface="Corbel" pitchFamily="34" charset="0"/>
              </a:defRPr>
            </a:lvl5pPr>
            <a:lvl6pPr marL="25146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6pPr>
            <a:lvl7pPr marL="29718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7pPr>
            <a:lvl8pPr marL="34290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8pPr>
            <a:lvl9pPr marL="3886200" indent="-228600" defTabSz="457200" eaLnBrk="0" fontAlgn="base" hangingPunct="0">
              <a:lnSpc>
                <a:spcPct val="150000"/>
              </a:lnSpc>
              <a:spcBef>
                <a:spcPct val="20000"/>
              </a:spcBef>
              <a:spcAft>
                <a:spcPct val="0"/>
              </a:spcAft>
              <a:buFont typeface="Arial" charset="0"/>
              <a:buChar char="»"/>
              <a:defRPr sz="2000">
                <a:solidFill>
                  <a:schemeClr val="tx1"/>
                </a:solidFill>
                <a:latin typeface="Corbel" pitchFamily="34" charset="0"/>
              </a:defRPr>
            </a:lvl9pPr>
          </a:lstStyle>
          <a:p>
            <a:pPr defTabSz="457200" eaLnBrk="1" hangingPunct="1">
              <a:lnSpc>
                <a:spcPct val="100000"/>
              </a:lnSpc>
              <a:spcBef>
                <a:spcPct val="0"/>
              </a:spcBef>
              <a:buFontTx/>
              <a:buNone/>
            </a:pPr>
            <a:r>
              <a:rPr lang="en-US" altLang="en-US" sz="1000" dirty="0" smtClean="0">
                <a:solidFill>
                  <a:srgbClr val="000000"/>
                </a:solidFill>
                <a:latin typeface="Arial" charset="0"/>
                <a:ea typeface="ＭＳ Ｐゴシック"/>
                <a:cs typeface="Arial" charset="0"/>
              </a:rPr>
              <a:t>Rev: 2014 April 4</a:t>
            </a:r>
          </a:p>
        </p:txBody>
      </p:sp>
      <p:sp>
        <p:nvSpPr>
          <p:cNvPr id="118791" name="Rectangle 7"/>
          <p:cNvSpPr>
            <a:spLocks noChangeArrowheads="1"/>
          </p:cNvSpPr>
          <p:nvPr/>
        </p:nvSpPr>
        <p:spPr bwMode="auto">
          <a:xfrm>
            <a:off x="511175" y="4292600"/>
            <a:ext cx="1795463" cy="708025"/>
          </a:xfrm>
          <a:prstGeom prst="rect">
            <a:avLst/>
          </a:prstGeom>
          <a:solidFill>
            <a:srgbClr val="FFFFCC"/>
          </a:solidFill>
          <a:ln>
            <a:noFill/>
          </a:ln>
          <a:effec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457200" eaLnBrk="1" hangingPunct="1">
              <a:spcBef>
                <a:spcPct val="0"/>
              </a:spcBef>
              <a:buFontTx/>
              <a:buNone/>
              <a:defRPr/>
            </a:pPr>
            <a:r>
              <a:rPr lang="en-US" altLang="en-US" sz="2000" b="1" dirty="0" smtClean="0">
                <a:solidFill>
                  <a:srgbClr val="0000CC"/>
                </a:solidFill>
                <a:ea typeface="ＭＳ Ｐゴシック"/>
                <a:cs typeface="Arial" pitchFamily="34" charset="0"/>
              </a:rPr>
              <a:t>Christopher Robinson </a:t>
            </a:r>
          </a:p>
        </p:txBody>
      </p:sp>
      <p:sp>
        <p:nvSpPr>
          <p:cNvPr id="118792" name="Text Box 8"/>
          <p:cNvSpPr txBox="1">
            <a:spLocks noChangeArrowheads="1"/>
          </p:cNvSpPr>
          <p:nvPr/>
        </p:nvSpPr>
        <p:spPr bwMode="auto">
          <a:xfrm>
            <a:off x="457200" y="2209800"/>
            <a:ext cx="2680542" cy="400110"/>
          </a:xfrm>
          <a:prstGeom prst="rect">
            <a:avLst/>
          </a:prstGeom>
          <a:solidFill>
            <a:srgbClr val="FFFFCC"/>
          </a:solidFill>
          <a:ln>
            <a:noFill/>
          </a:ln>
          <a:effec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457200" eaLnBrk="1" hangingPunct="1">
              <a:spcBef>
                <a:spcPct val="0"/>
              </a:spcBef>
              <a:buFontTx/>
              <a:buNone/>
              <a:defRPr/>
            </a:pPr>
            <a:r>
              <a:rPr lang="en-US" altLang="en-US" sz="2000" b="1" dirty="0">
                <a:solidFill>
                  <a:srgbClr val="0000CC"/>
                </a:solidFill>
                <a:ea typeface="ＭＳ Ｐゴシック"/>
                <a:cs typeface="Arial" pitchFamily="34" charset="0"/>
              </a:rPr>
              <a:t>Brendan </a:t>
            </a:r>
            <a:r>
              <a:rPr lang="en-US" altLang="en-US" sz="2000" b="1" dirty="0" err="1">
                <a:solidFill>
                  <a:srgbClr val="0000CC"/>
                </a:solidFill>
                <a:ea typeface="ＭＳ Ｐゴシック"/>
                <a:cs typeface="Arial" pitchFamily="34" charset="0"/>
              </a:rPr>
              <a:t>Claybaugh</a:t>
            </a:r>
            <a:r>
              <a:rPr lang="en-US" altLang="en-US" sz="2000" b="1" dirty="0">
                <a:solidFill>
                  <a:srgbClr val="0000CC"/>
                </a:solidFill>
                <a:ea typeface="ＭＳ Ｐゴシック"/>
                <a:cs typeface="Arial" pitchFamily="34" charset="0"/>
              </a:rPr>
              <a:t> </a:t>
            </a:r>
            <a:endParaRPr lang="en-US" altLang="en-US" sz="2000" b="1" dirty="0" smtClean="0">
              <a:solidFill>
                <a:srgbClr val="0000CC"/>
              </a:solidFill>
              <a:ea typeface="ＭＳ Ｐゴシック"/>
              <a:cs typeface="Arial" pitchFamily="34" charset="0"/>
            </a:endParaRPr>
          </a:p>
        </p:txBody>
      </p:sp>
      <p:sp>
        <p:nvSpPr>
          <p:cNvPr id="118793" name="Rectangle 9"/>
          <p:cNvSpPr>
            <a:spLocks noChangeArrowheads="1"/>
          </p:cNvSpPr>
          <p:nvPr/>
        </p:nvSpPr>
        <p:spPr bwMode="auto">
          <a:xfrm>
            <a:off x="3048000" y="1600200"/>
            <a:ext cx="1960563" cy="396875"/>
          </a:xfrm>
          <a:prstGeom prst="rect">
            <a:avLst/>
          </a:prstGeom>
          <a:solidFill>
            <a:srgbClr val="FFFFCC"/>
          </a:solidFill>
          <a:ln>
            <a:noFill/>
          </a:ln>
          <a:effec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457200" eaLnBrk="1" hangingPunct="1">
              <a:spcBef>
                <a:spcPct val="0"/>
              </a:spcBef>
              <a:buFontTx/>
              <a:buNone/>
              <a:defRPr/>
            </a:pPr>
            <a:r>
              <a:rPr lang="en-US" altLang="en-US" sz="2000" b="1" dirty="0" smtClean="0">
                <a:solidFill>
                  <a:srgbClr val="0000CC"/>
                </a:solidFill>
                <a:ea typeface="ＭＳ Ｐゴシック"/>
                <a:cs typeface="Arial" pitchFamily="34" charset="0"/>
              </a:rPr>
              <a:t>Mark Stelmack</a:t>
            </a:r>
          </a:p>
        </p:txBody>
      </p:sp>
      <p:sp>
        <p:nvSpPr>
          <p:cNvPr id="118794" name="Rectangle 10"/>
          <p:cNvSpPr>
            <a:spLocks noChangeArrowheads="1"/>
          </p:cNvSpPr>
          <p:nvPr/>
        </p:nvSpPr>
        <p:spPr bwMode="auto">
          <a:xfrm>
            <a:off x="2743200" y="3810000"/>
            <a:ext cx="1438214" cy="400110"/>
          </a:xfrm>
          <a:prstGeom prst="rect">
            <a:avLst/>
          </a:prstGeom>
          <a:solidFill>
            <a:srgbClr val="FFFFCC"/>
          </a:solidFill>
          <a:ln>
            <a:noFill/>
          </a:ln>
          <a:effec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457200" eaLnBrk="1" hangingPunct="1">
              <a:spcBef>
                <a:spcPct val="0"/>
              </a:spcBef>
              <a:buFontTx/>
              <a:buNone/>
              <a:defRPr/>
            </a:pPr>
            <a:r>
              <a:rPr lang="en-US" altLang="en-US" sz="2000" b="1" dirty="0" smtClean="0">
                <a:solidFill>
                  <a:srgbClr val="0000CC"/>
                </a:solidFill>
                <a:ea typeface="ＭＳ Ｐゴシック"/>
                <a:cs typeface="Arial" pitchFamily="34" charset="0"/>
              </a:rPr>
              <a:t>Dave Olah</a:t>
            </a:r>
          </a:p>
        </p:txBody>
      </p:sp>
      <p:sp>
        <p:nvSpPr>
          <p:cNvPr id="118795" name="Rectangle 11"/>
          <p:cNvSpPr>
            <a:spLocks noChangeArrowheads="1"/>
          </p:cNvSpPr>
          <p:nvPr/>
        </p:nvSpPr>
        <p:spPr bwMode="auto">
          <a:xfrm>
            <a:off x="4419600" y="3886200"/>
            <a:ext cx="1390650" cy="707886"/>
          </a:xfrm>
          <a:prstGeom prst="rect">
            <a:avLst/>
          </a:prstGeom>
          <a:solidFill>
            <a:srgbClr val="FFFFCC"/>
          </a:solidFill>
          <a:ln>
            <a:noFill/>
          </a:ln>
          <a:effec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457200" eaLnBrk="1" hangingPunct="1">
              <a:spcBef>
                <a:spcPct val="0"/>
              </a:spcBef>
              <a:buFontTx/>
              <a:buNone/>
              <a:defRPr/>
            </a:pPr>
            <a:r>
              <a:rPr lang="en-US" altLang="en-US" sz="2000" b="1" dirty="0">
                <a:solidFill>
                  <a:srgbClr val="0000CC"/>
                </a:solidFill>
                <a:ea typeface="ＭＳ Ｐゴシック"/>
                <a:cs typeface="Arial" pitchFamily="34" charset="0"/>
              </a:rPr>
              <a:t>Theresa Downs</a:t>
            </a:r>
            <a:endParaRPr lang="en-US" altLang="en-US" sz="2000" b="1" dirty="0" smtClean="0">
              <a:solidFill>
                <a:srgbClr val="0000CC"/>
              </a:solidFill>
              <a:ea typeface="ＭＳ Ｐゴシック"/>
              <a:cs typeface="Arial" pitchFamily="34" charset="0"/>
            </a:endParaRPr>
          </a:p>
        </p:txBody>
      </p:sp>
      <p:sp>
        <p:nvSpPr>
          <p:cNvPr id="118796" name="Text Box 12"/>
          <p:cNvSpPr txBox="1">
            <a:spLocks noChangeArrowheads="1"/>
          </p:cNvSpPr>
          <p:nvPr/>
        </p:nvSpPr>
        <p:spPr bwMode="auto">
          <a:xfrm>
            <a:off x="4419600" y="2835294"/>
            <a:ext cx="1447800" cy="400110"/>
          </a:xfrm>
          <a:prstGeom prst="rect">
            <a:avLst/>
          </a:prstGeom>
          <a:solidFill>
            <a:srgbClr val="FFFFCC"/>
          </a:solidFill>
          <a:ln>
            <a:noFill/>
          </a:ln>
          <a:effec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457200" eaLnBrk="1" hangingPunct="1">
              <a:spcBef>
                <a:spcPct val="30000"/>
              </a:spcBef>
              <a:buFontTx/>
              <a:buNone/>
              <a:defRPr/>
            </a:pPr>
            <a:r>
              <a:rPr lang="en-US" altLang="en-US" sz="2000" b="1" dirty="0" smtClean="0">
                <a:solidFill>
                  <a:srgbClr val="0000CC"/>
                </a:solidFill>
                <a:ea typeface="ＭＳ Ｐゴシック"/>
                <a:cs typeface="Arial" pitchFamily="34" charset="0"/>
              </a:rPr>
              <a:t>Jean Kulp</a:t>
            </a:r>
          </a:p>
        </p:txBody>
      </p:sp>
    </p:spTree>
    <p:extLst>
      <p:ext uri="{BB962C8B-B14F-4D97-AF65-F5344CB8AC3E}">
        <p14:creationId xmlns:p14="http://schemas.microsoft.com/office/powerpoint/2010/main" val="2427446511"/>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altLang="en-US" i="1" dirty="0" smtClean="0"/>
              <a:t>Additional Assistance</a:t>
            </a:r>
          </a:p>
        </p:txBody>
      </p:sp>
      <p:sp>
        <p:nvSpPr>
          <p:cNvPr id="115715" name="Rectangle 3"/>
          <p:cNvSpPr>
            <a:spLocks noGrp="1" noChangeArrowheads="1"/>
          </p:cNvSpPr>
          <p:nvPr>
            <p:ph type="body" idx="1"/>
          </p:nvPr>
        </p:nvSpPr>
        <p:spPr/>
        <p:txBody>
          <a:bodyPr/>
          <a:lstStyle/>
          <a:p>
            <a:pPr eaLnBrk="1" hangingPunct="1">
              <a:lnSpc>
                <a:spcPct val="90000"/>
              </a:lnSpc>
            </a:pPr>
            <a:endParaRPr lang="en-US" altLang="en-US" sz="2800" dirty="0" smtClean="0"/>
          </a:p>
          <a:p>
            <a:pPr lvl="1" eaLnBrk="1" hangingPunct="1">
              <a:lnSpc>
                <a:spcPct val="90000"/>
              </a:lnSpc>
              <a:buFontTx/>
              <a:buNone/>
            </a:pPr>
            <a:endParaRPr lang="en-US" altLang="en-US" sz="2400" dirty="0" smtClean="0"/>
          </a:p>
        </p:txBody>
      </p:sp>
      <p:sp>
        <p:nvSpPr>
          <p:cNvPr id="115716" name="Line 4"/>
          <p:cNvSpPr>
            <a:spLocks noChangeShapeType="1"/>
          </p:cNvSpPr>
          <p:nvPr/>
        </p:nvSpPr>
        <p:spPr bwMode="auto">
          <a:xfrm>
            <a:off x="381000" y="1676400"/>
            <a:ext cx="81534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endParaRPr lang="en-US" dirty="0" smtClean="0">
              <a:solidFill>
                <a:prstClr val="white"/>
              </a:solidFill>
              <a:latin typeface="Corbel" pitchFamily="34" charset="0"/>
              <a:ea typeface="ＭＳ Ｐゴシック"/>
              <a:cs typeface="Arial" charset="0"/>
            </a:endParaRPr>
          </a:p>
        </p:txBody>
      </p:sp>
      <p:sp>
        <p:nvSpPr>
          <p:cNvPr id="131077" name="Rectangle 5"/>
          <p:cNvSpPr>
            <a:spLocks noChangeArrowheads="1"/>
          </p:cNvSpPr>
          <p:nvPr/>
        </p:nvSpPr>
        <p:spPr bwMode="auto">
          <a:xfrm>
            <a:off x="1905000" y="2209805"/>
            <a:ext cx="4572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defTabSz="457200" eaLnBrk="0" hangingPunct="0">
              <a:defRPr/>
            </a:pPr>
            <a:r>
              <a:rPr lang="en-US" sz="2800" b="1" dirty="0">
                <a:solidFill>
                  <a:prstClr val="white"/>
                </a:solidFill>
                <a:latin typeface="Tahoma" pitchFamily="34" charset="0"/>
                <a:ea typeface="Tahoma" pitchFamily="34" charset="0"/>
                <a:cs typeface="Tahoma" pitchFamily="34" charset="0"/>
              </a:rPr>
              <a:t>Harrisburg Area Office</a:t>
            </a:r>
          </a:p>
          <a:p>
            <a:pPr defTabSz="457200" eaLnBrk="0" hangingPunct="0">
              <a:defRPr/>
            </a:pPr>
            <a:r>
              <a:rPr lang="en-US" sz="2800" b="1" dirty="0">
                <a:solidFill>
                  <a:prstClr val="white"/>
                </a:solidFill>
                <a:latin typeface="Tahoma" pitchFamily="34" charset="0"/>
                <a:ea typeface="Tahoma" pitchFamily="34" charset="0"/>
                <a:cs typeface="Tahoma" pitchFamily="34" charset="0"/>
              </a:rPr>
              <a:t> </a:t>
            </a:r>
          </a:p>
          <a:p>
            <a:pPr defTabSz="457200" eaLnBrk="0" hangingPunct="0">
              <a:defRPr/>
            </a:pPr>
            <a:r>
              <a:rPr lang="en-US" sz="3200" b="1" dirty="0">
                <a:solidFill>
                  <a:prstClr val="white"/>
                </a:solidFill>
                <a:latin typeface="Tahoma" pitchFamily="34" charset="0"/>
                <a:ea typeface="Tahoma" pitchFamily="34" charset="0"/>
                <a:cs typeface="Tahoma" pitchFamily="34" charset="0"/>
              </a:rPr>
              <a:t>Duty</a:t>
            </a:r>
            <a:r>
              <a:rPr lang="en-US" sz="2800" b="1" dirty="0">
                <a:solidFill>
                  <a:prstClr val="white"/>
                </a:solidFill>
                <a:latin typeface="Tahoma" pitchFamily="34" charset="0"/>
                <a:ea typeface="Tahoma" pitchFamily="34" charset="0"/>
                <a:cs typeface="Tahoma" pitchFamily="34" charset="0"/>
              </a:rPr>
              <a:t> Officer Hours   </a:t>
            </a:r>
          </a:p>
          <a:p>
            <a:pPr defTabSz="457200" eaLnBrk="0" hangingPunct="0">
              <a:defRPr/>
            </a:pPr>
            <a:r>
              <a:rPr lang="en-US" sz="2800" b="1" dirty="0">
                <a:solidFill>
                  <a:prstClr val="white"/>
                </a:solidFill>
                <a:latin typeface="Tahoma" pitchFamily="34" charset="0"/>
                <a:ea typeface="Tahoma" pitchFamily="34" charset="0"/>
                <a:cs typeface="Tahoma" pitchFamily="34" charset="0"/>
              </a:rPr>
              <a:t>8:00 am  -  4:30 pm</a:t>
            </a:r>
          </a:p>
          <a:p>
            <a:pPr defTabSz="457200" eaLnBrk="0" hangingPunct="0">
              <a:defRPr/>
            </a:pPr>
            <a:endParaRPr lang="en-US" sz="2800" b="1" dirty="0">
              <a:solidFill>
                <a:prstClr val="white"/>
              </a:solidFill>
              <a:latin typeface="Tahoma" pitchFamily="34" charset="0"/>
              <a:ea typeface="Tahoma" pitchFamily="34" charset="0"/>
              <a:cs typeface="Tahoma" pitchFamily="34" charset="0"/>
            </a:endParaRPr>
          </a:p>
          <a:p>
            <a:pPr defTabSz="457200" eaLnBrk="0" hangingPunct="0">
              <a:defRPr/>
            </a:pPr>
            <a:r>
              <a:rPr lang="en-US" sz="2800" b="1" dirty="0">
                <a:solidFill>
                  <a:prstClr val="white"/>
                </a:solidFill>
                <a:latin typeface="Tahoma" pitchFamily="34" charset="0"/>
                <a:ea typeface="Tahoma" pitchFamily="34" charset="0"/>
                <a:cs typeface="Tahoma" pitchFamily="34" charset="0"/>
              </a:rPr>
              <a:t>(717) 782-3902</a:t>
            </a:r>
          </a:p>
          <a:p>
            <a:pPr defTabSz="457200" eaLnBrk="0" hangingPunct="0">
              <a:defRPr/>
            </a:pPr>
            <a:endParaRPr lang="en-US" sz="2800" b="1" dirty="0">
              <a:solidFill>
                <a:prstClr val="white"/>
              </a:solidFill>
              <a:latin typeface="Tahoma" pitchFamily="34" charset="0"/>
              <a:ea typeface="Tahoma" pitchFamily="34" charset="0"/>
              <a:cs typeface="Tahoma" pitchFamily="34" charset="0"/>
            </a:endParaRPr>
          </a:p>
          <a:p>
            <a:pPr defTabSz="457200" eaLnBrk="0" hangingPunct="0">
              <a:defRPr/>
            </a:pPr>
            <a:r>
              <a:rPr kumimoji="1" lang="en-US" sz="2800" b="1" dirty="0">
                <a:solidFill>
                  <a:prstClr val="white"/>
                </a:solidFill>
                <a:effectLst>
                  <a:outerShdw blurRad="38100" dist="38100" dir="2700000" algn="tl">
                    <a:srgbClr val="C0C0C0"/>
                  </a:outerShdw>
                </a:effectLst>
                <a:latin typeface="Tahoma" pitchFamily="34" charset="0"/>
                <a:ea typeface="Tahoma" pitchFamily="34" charset="0"/>
                <a:cs typeface="Tahoma" pitchFamily="34" charset="0"/>
              </a:rPr>
              <a:t>Web Site:  www.osha.gov</a:t>
            </a:r>
          </a:p>
        </p:txBody>
      </p:sp>
    </p:spTree>
    <p:extLst>
      <p:ext uri="{BB962C8B-B14F-4D97-AF65-F5344CB8AC3E}">
        <p14:creationId xmlns:p14="http://schemas.microsoft.com/office/powerpoint/2010/main" val="3012648630"/>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28600"/>
            <a:ext cx="8229600" cy="1143000"/>
          </a:xfrm>
        </p:spPr>
        <p:txBody>
          <a:bodyPr/>
          <a:lstStyle/>
          <a:p>
            <a:pPr eaLnBrk="1" hangingPunct="1"/>
            <a:r>
              <a:rPr lang="en-US" altLang="en-US" sz="4800" dirty="0" smtClean="0">
                <a:solidFill>
                  <a:schemeClr val="tx1"/>
                </a:solidFill>
              </a:rPr>
              <a:t>Questions?</a:t>
            </a:r>
          </a:p>
        </p:txBody>
      </p:sp>
      <p:pic>
        <p:nvPicPr>
          <p:cNvPr id="5" name="Picture 3" descr="C:\Users\RAWilliams\AppData\Local\Microsoft\Windows\Temporary Internet Files\Content.IE5\E5MROD93\MC9004348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6" y="1804889"/>
            <a:ext cx="3960495" cy="396049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82</a:t>
            </a:fld>
            <a:endParaRPr lang="en-US">
              <a:solidFill>
                <a:prstClr val="black">
                  <a:lumMod val="50000"/>
                  <a:lumOff val="50000"/>
                </a:prstClr>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p:txBody>
          <a:bodyPr/>
          <a:lstStyle/>
          <a:p>
            <a:pPr eaLnBrk="1" hangingPunct="1"/>
            <a:endParaRPr lang="en-US" altLang="en-US" dirty="0" smtClean="0"/>
          </a:p>
        </p:txBody>
      </p:sp>
      <p:sp>
        <p:nvSpPr>
          <p:cNvPr id="117763" name="Rectangle 3"/>
          <p:cNvSpPr>
            <a:spLocks noGrp="1" noChangeArrowheads="1"/>
          </p:cNvSpPr>
          <p:nvPr>
            <p:ph type="subTitle" idx="1"/>
          </p:nvPr>
        </p:nvSpPr>
        <p:spPr/>
        <p:txBody>
          <a:bodyPr/>
          <a:lstStyle/>
          <a:p>
            <a:pPr eaLnBrk="1" hangingPunct="1"/>
            <a:endParaRPr lang="en-US" altLang="en-US" dirty="0" smtClean="0"/>
          </a:p>
        </p:txBody>
      </p:sp>
      <p:pic>
        <p:nvPicPr>
          <p:cNvPr id="117764" name="Picture 4" descr="FLAG+LOGO_B_150RG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57144"/>
            <a:ext cx="9982200"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20867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9</a:t>
            </a:fld>
            <a:endParaRPr lang="en-US" dirty="0">
              <a:solidFill>
                <a:prstClr val="black">
                  <a:lumMod val="50000"/>
                  <a:lumOff val="50000"/>
                </a:prstClr>
              </a:solidFill>
            </a:endParaRPr>
          </a:p>
        </p:txBody>
      </p:sp>
      <p:sp>
        <p:nvSpPr>
          <p:cNvPr id="3" name="Title 2"/>
          <p:cNvSpPr>
            <a:spLocks noGrp="1"/>
          </p:cNvSpPr>
          <p:nvPr>
            <p:ph type="title"/>
          </p:nvPr>
        </p:nvSpPr>
        <p:spPr/>
        <p:txBody>
          <a:bodyPr/>
          <a:lstStyle/>
          <a:p>
            <a:r>
              <a:rPr lang="en-US" dirty="0" smtClean="0"/>
              <a:t>Current/Former </a:t>
            </a:r>
            <a:r>
              <a:rPr lang="en-US" dirty="0" smtClean="0"/>
              <a:t>Formula</a:t>
            </a:r>
            <a:endParaRPr lang="en-US" dirty="0"/>
          </a:p>
        </p:txBody>
      </p:sp>
      <p:pic>
        <p:nvPicPr>
          <p:cNvPr id="1026" name="Picture 2"/>
          <p:cNvPicPr>
            <a:picLocks noGrp="1" noChangeAspect="1" noChangeArrowheads="1"/>
          </p:cNvPicPr>
          <p:nvPr>
            <p:ph sz="quarter" idx="13"/>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2133600"/>
            <a:ext cx="849154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410702"/>
      </p:ext>
    </p:extLst>
  </p:cSld>
  <p:clrMapOvr>
    <a:masterClrMapping/>
  </p:clrMapOvr>
</p:sld>
</file>

<file path=ppt/theme/theme1.xml><?xml version="1.0" encoding="utf-8"?>
<a:theme xmlns:a="http://schemas.openxmlformats.org/drawingml/2006/main" name="1_Slipstream">
  <a:themeElements>
    <a:clrScheme name="Custom 15">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82190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art84">
  <a:themeElements>
    <a:clrScheme name="part84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part84">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FFFFFF"/>
            </a:solidFill>
            <a:effectLst/>
            <a:latin typeface="Arial" charset="0"/>
          </a:defRPr>
        </a:defPPr>
      </a:lstStyle>
    </a:lnDef>
  </a:objectDefaults>
  <a:extraClrSchemeLst>
    <a:extraClrScheme>
      <a:clrScheme name="part84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rt8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art84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rt84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rt84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rt84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art84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lipstream">
  <a:themeElements>
    <a:clrScheme name="Custom 15">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82190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lipstream">
  <a:themeElements>
    <a:clrScheme name="Custom 15">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82190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10187</TotalTime>
  <Words>4075</Words>
  <Application>Microsoft Office PowerPoint</Application>
  <PresentationFormat>On-screen Show (4:3)</PresentationFormat>
  <Paragraphs>772</Paragraphs>
  <Slides>83</Slides>
  <Notes>79</Notes>
  <HiddenSlides>1</HiddenSlides>
  <MMClips>0</MMClips>
  <ScaleCrop>false</ScaleCrop>
  <HeadingPairs>
    <vt:vector size="4" baseType="variant">
      <vt:variant>
        <vt:lpstr>Theme</vt:lpstr>
      </vt:variant>
      <vt:variant>
        <vt:i4>8</vt:i4>
      </vt:variant>
      <vt:variant>
        <vt:lpstr>Slide Titles</vt:lpstr>
      </vt:variant>
      <vt:variant>
        <vt:i4>83</vt:i4>
      </vt:variant>
    </vt:vector>
  </HeadingPairs>
  <TitlesOfParts>
    <vt:vector size="91" baseType="lpstr">
      <vt:lpstr>1_Slipstream</vt:lpstr>
      <vt:lpstr>Default Design</vt:lpstr>
      <vt:lpstr>1_Default Design</vt:lpstr>
      <vt:lpstr>6_Twilight</vt:lpstr>
      <vt:lpstr>part84</vt:lpstr>
      <vt:lpstr>2_Slipstream</vt:lpstr>
      <vt:lpstr>2_Default Design</vt:lpstr>
      <vt:lpstr>3_Slipstream</vt:lpstr>
      <vt:lpstr>PowerPoint Presentation</vt:lpstr>
      <vt:lpstr>R. Alexander Acosta United States Secretary of Labor</vt:lpstr>
      <vt:lpstr>Loren Sweatt Deputy Assistant Secretary</vt:lpstr>
      <vt:lpstr>Pennsylvania OSHA Area Offices </vt:lpstr>
      <vt:lpstr>PowerPoint Presentation</vt:lpstr>
      <vt:lpstr>PowerPoint Presentation</vt:lpstr>
      <vt:lpstr>Final Rule Published on March 25, 2016</vt:lpstr>
      <vt:lpstr>Reasons for the Rule</vt:lpstr>
      <vt:lpstr>Current/Former Formula</vt:lpstr>
      <vt:lpstr>Most Important Reason for the Rule</vt:lpstr>
      <vt:lpstr>Exposure and Health Risks</vt:lpstr>
      <vt:lpstr>What are the hazards of crystalline silica?</vt:lpstr>
      <vt:lpstr>What are the Symptoms of Silicosis?</vt:lpstr>
      <vt:lpstr>What are the Symptoms of Silicosis?</vt:lpstr>
      <vt:lpstr>What Are the Symptoms of Lung Cancer? </vt:lpstr>
      <vt:lpstr>Chronic Obstructive Pulmonary Disease (COPD)</vt:lpstr>
      <vt:lpstr>Chronic Obstructive Pulmonary Disease (COPD)</vt:lpstr>
      <vt:lpstr>PowerPoint Presentation</vt:lpstr>
      <vt:lpstr>Health Benefits</vt:lpstr>
      <vt:lpstr>Scope of Coverage</vt:lpstr>
      <vt:lpstr> </vt:lpstr>
      <vt:lpstr>Workers and Industries Affected</vt:lpstr>
      <vt:lpstr>Silica</vt:lpstr>
      <vt:lpstr>Respirable Crystalline Silica Rule</vt:lpstr>
      <vt:lpstr>General Industry/Maritime Standard:  §1910.1053 Respirable crystalline silica   </vt:lpstr>
      <vt:lpstr> Construction:       §1926.1153 Respirable crystalline silica. </vt:lpstr>
      <vt:lpstr>Silica</vt:lpstr>
      <vt:lpstr>General Industry/Maritime - Scope</vt:lpstr>
      <vt:lpstr>Construction - Scope</vt:lpstr>
      <vt:lpstr>Permissible Exposure Limit (PEL)</vt:lpstr>
      <vt:lpstr>Exposure Assessment</vt:lpstr>
      <vt:lpstr>Performance Option</vt:lpstr>
      <vt:lpstr>Objective Data</vt:lpstr>
      <vt:lpstr>Examples of Using Objective Data to Conduct Exposure Assessments under the Performance Option  </vt:lpstr>
      <vt:lpstr>Scheduled Monitoring Option</vt:lpstr>
      <vt:lpstr>General Industry/Maritime – Employee Notification</vt:lpstr>
      <vt:lpstr>Construction – Employee Notification</vt:lpstr>
      <vt:lpstr>Appendix A – Methods of Sample Analysis</vt:lpstr>
      <vt:lpstr>General Industry/Maritime - Regulated Areas</vt:lpstr>
      <vt:lpstr>Methods of Compliance – Hierarchy of Controls</vt:lpstr>
      <vt:lpstr>Engineering Controls</vt:lpstr>
      <vt:lpstr>Engineering Controls</vt:lpstr>
      <vt:lpstr>Engineering Controls (cont.)</vt:lpstr>
      <vt:lpstr>Controls</vt:lpstr>
      <vt:lpstr>General Industry/Maritime - Written Exposure Control Plan</vt:lpstr>
      <vt:lpstr>Construction – Written Exposure Control Plan</vt:lpstr>
      <vt:lpstr>Respiratory Protection</vt:lpstr>
      <vt:lpstr>Housekeeping</vt:lpstr>
      <vt:lpstr>General Industry/Maritime - Medical Surveillance </vt:lpstr>
      <vt:lpstr>Construction – Medical Surveillance </vt:lpstr>
      <vt:lpstr>Medical Opinion</vt:lpstr>
      <vt:lpstr>Communication of Hazards</vt:lpstr>
      <vt:lpstr>Under the Hazard Communication Standard Employers must:</vt:lpstr>
      <vt:lpstr>Training Topics  </vt:lpstr>
      <vt:lpstr>Recordkeeping</vt:lpstr>
      <vt:lpstr>General Industry/Maritime – Compliance Dates</vt:lpstr>
      <vt:lpstr>Construction – Compliance Dates</vt:lpstr>
      <vt:lpstr>Construction</vt:lpstr>
      <vt:lpstr>Construction - Scope</vt:lpstr>
      <vt:lpstr>Construction - Specified Exposure Control Methods</vt:lpstr>
      <vt:lpstr>Construction - Example of Table 1 Entry</vt:lpstr>
      <vt:lpstr>Example of Table 1 Entry</vt:lpstr>
      <vt:lpstr>Example of Table 1 Entry</vt:lpstr>
      <vt:lpstr>Example of Table 1 Entry</vt:lpstr>
      <vt:lpstr>PowerPoint Presentation</vt:lpstr>
      <vt:lpstr>NOTES TO TABLE 1 –  ASSIGNED PROTECTION FACTORS5</vt:lpstr>
      <vt:lpstr>Construction - List of Table 1 Entries</vt:lpstr>
      <vt:lpstr>Fully and Properly Implementing Controls Specified on Table 1</vt:lpstr>
      <vt:lpstr>Employees Engaged in Table 1 Tasks</vt:lpstr>
      <vt:lpstr>Respiratory Protection Requirements on Table 1</vt:lpstr>
      <vt:lpstr>Construction – Competent Person</vt:lpstr>
      <vt:lpstr>Construction – Compliance Dates</vt:lpstr>
      <vt:lpstr>PowerPoint Presentation</vt:lpstr>
      <vt:lpstr>Guidance and Outreach </vt:lpstr>
      <vt:lpstr>PowerPoint Presentation</vt:lpstr>
      <vt:lpstr>PowerPoint Presentation</vt:lpstr>
      <vt:lpstr>PowerPoint Presentation</vt:lpstr>
      <vt:lpstr>PowerPoint Presentation</vt:lpstr>
      <vt:lpstr>Silica</vt:lpstr>
      <vt:lpstr>Pennsylvania OSHA Area Offices </vt:lpstr>
      <vt:lpstr>Additional Assistance</vt:lpstr>
      <vt:lpstr>Questions?</vt:lpstr>
      <vt:lpstr>PowerPoint Presentation</vt:lpstr>
    </vt:vector>
  </TitlesOfParts>
  <Company>OSHA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 Template - White</dc:title>
  <dc:creator>Office of Communications</dc:creator>
  <cp:lastModifiedBy>Glacken, Dale - OSHA</cp:lastModifiedBy>
  <cp:revision>508</cp:revision>
  <cp:lastPrinted>2016-11-15T23:15:37Z</cp:lastPrinted>
  <dcterms:created xsi:type="dcterms:W3CDTF">2006-10-02T15:43:52Z</dcterms:created>
  <dcterms:modified xsi:type="dcterms:W3CDTF">2017-10-17T21:50:29Z</dcterms:modified>
</cp:coreProperties>
</file>